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5"/>
    <p:sldMasterId id="2147483739" r:id="rId6"/>
    <p:sldMasterId id="2147483740" r:id="rId7"/>
    <p:sldMasterId id="2147483741" r:id="rId8"/>
    <p:sldMasterId id="2147483742" r:id="rId9"/>
    <p:sldMasterId id="214748374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Lst>
  <p:sldSz cy="5143500" cx="9144000"/>
  <p:notesSz cx="6858000" cy="9144000"/>
  <p:embeddedFontLst>
    <p:embeddedFont>
      <p:font typeface="Didact Gothic"/>
      <p:regular r:id="rId63"/>
    </p:embeddedFont>
    <p:embeddedFont>
      <p:font typeface="Helvetica Neue"/>
      <p:regular r:id="rId64"/>
      <p:bold r:id="rId65"/>
      <p:italic r:id="rId66"/>
      <p:boldItalic r:id="rId67"/>
    </p:embeddedFont>
    <p:embeddedFont>
      <p:font typeface="Helvetica Neue Light"/>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C34402-9662-443A-A32C-6D79810976F1}">
  <a:tblStyle styleId="{CEC34402-9662-443A-A32C-6D79810976F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0.xml"/><Relationship Id="rId75" Type="http://schemas.openxmlformats.org/officeDocument/2006/relationships/font" Target="fonts/DMSans-boldItalic.fntdata"/><Relationship Id="rId30" Type="http://schemas.openxmlformats.org/officeDocument/2006/relationships/slide" Target="slides/slide19.xml"/><Relationship Id="rId74" Type="http://schemas.openxmlformats.org/officeDocument/2006/relationships/font" Target="fonts/DMSans-italic.fntdata"/><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font" Target="fonts/HelveticaNeue-regular.fntdata"/><Relationship Id="rId63" Type="http://schemas.openxmlformats.org/officeDocument/2006/relationships/font" Target="fonts/DidactGothic-regular.fntdata"/><Relationship Id="rId22" Type="http://schemas.openxmlformats.org/officeDocument/2006/relationships/slide" Target="slides/slide11.xml"/><Relationship Id="rId66" Type="http://schemas.openxmlformats.org/officeDocument/2006/relationships/font" Target="fonts/HelveticaNeue-italic.fntdata"/><Relationship Id="rId21" Type="http://schemas.openxmlformats.org/officeDocument/2006/relationships/slide" Target="slides/slide10.xml"/><Relationship Id="rId65" Type="http://schemas.openxmlformats.org/officeDocument/2006/relationships/font" Target="fonts/HelveticaNeue-bold.fntdata"/><Relationship Id="rId24" Type="http://schemas.openxmlformats.org/officeDocument/2006/relationships/slide" Target="slides/slide13.xml"/><Relationship Id="rId68" Type="http://schemas.openxmlformats.org/officeDocument/2006/relationships/font" Target="fonts/HelveticaNeueLight-regular.fntdata"/><Relationship Id="rId23" Type="http://schemas.openxmlformats.org/officeDocument/2006/relationships/slide" Target="slides/slide12.xml"/><Relationship Id="rId67" Type="http://schemas.openxmlformats.org/officeDocument/2006/relationships/font" Target="fonts/HelveticaNeue-boldItalic.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HelveticaNeueLight-bold.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ff828edf7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eff828edf7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ec6ba57c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ec6ba57c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ec6ba57c1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ec6ba57c1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ec6ba57c1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ec6ba57c1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ec6ba57c1_0_3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ec6ba57c1_0_3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ec6ba57c1_0_4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ec6ba57c1_0_4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ec6ba57c1_0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ec6ba57c1_0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ec6ba57c1_0_4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ec6ba57c1_0_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ec6ba57c1_0_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ec6ba57c1_0_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ec6ba57c1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ec6ba57c1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ec6ba57c1_0_4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ec6ba57c1_0_4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ec6ba5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ec6ba5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0f1a2d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40f1a2d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40f1a2d6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40f1a2d6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ec6ba57c1_0_4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ec6ba57c1_0_4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ec6ba57c1_0_4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ec6ba57c1_0_4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ec6ba57c1_0_4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3ec6ba57c1_0_4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ec6ba57c1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ec6ba57c1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eff828edf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eff828edf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eff828ed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eff828ed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eff828edf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eff828ed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ff828edf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eff828edf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6db5886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6db5886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ff828edf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eff828edf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eff828edf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eff828edf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ff828edf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eff828edf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ff828edf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eff828edf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eff828edf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eff828edf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eff828edf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eff828edf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ff828edf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eff828edf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ff828edf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ff828edf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ff828edf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eff828edf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eff828edf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eff828edf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ff828edf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eff828edf7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eff828edf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eff828edf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eff828edf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eff828edf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eff828edf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eff828edf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eff828edf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eff828edf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eff828edf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eff828edf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ff828edf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eff828edf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ff828edf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eff828edf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ff828edf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eff828edf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eff828edf7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eff828edf7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eff828edf7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eff828edf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ec6ba57c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ec6ba57c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eff828edf7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eff828edf7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eff828edf7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eff828edf7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f58ca0c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f58ca0c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ec6ba57c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ec6ba57c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ec6ba57c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ec6ba57c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ec6ba57c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ec6ba57c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1" name="Shape 101"/>
        <p:cNvGrpSpPr/>
        <p:nvPr/>
      </p:nvGrpSpPr>
      <p:grpSpPr>
        <a:xfrm>
          <a:off x="0" y="0"/>
          <a:ext cx="0" cy="0"/>
          <a:chOff x="0" y="0"/>
          <a:chExt cx="0" cy="0"/>
        </a:xfrm>
      </p:grpSpPr>
      <p:pic>
        <p:nvPicPr>
          <p:cNvPr id="102" name="Google Shape;102;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4" name="Shape 124"/>
        <p:cNvGrpSpPr/>
        <p:nvPr/>
      </p:nvGrpSpPr>
      <p:grpSpPr>
        <a:xfrm>
          <a:off x="0" y="0"/>
          <a:ext cx="0" cy="0"/>
          <a:chOff x="0" y="0"/>
          <a:chExt cx="0" cy="0"/>
        </a:xfrm>
      </p:grpSpPr>
      <p:sp>
        <p:nvSpPr>
          <p:cNvPr id="125" name="Google Shape;125;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6" name="Google Shape;126;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0" name="Google Shape;13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1" name="Shape 131"/>
        <p:cNvGrpSpPr/>
        <p:nvPr/>
      </p:nvGrpSpPr>
      <p:grpSpPr>
        <a:xfrm>
          <a:off x="0" y="0"/>
          <a:ext cx="0" cy="0"/>
          <a:chOff x="0" y="0"/>
          <a:chExt cx="0" cy="0"/>
        </a:xfrm>
      </p:grpSpPr>
      <p:sp>
        <p:nvSpPr>
          <p:cNvPr id="132" name="Google Shape;13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4" name="Google Shape;13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8" name="Google Shape;138;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Google Shape;13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6" name="Google Shape;14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4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9" name="Google Shape;14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3" name="Google Shape;153;p4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 name="Google Shape;154;p4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5" name="Google Shape;15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58" name="Google Shape;15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sp>
        <p:nvSpPr>
          <p:cNvPr id="160" name="Google Shape;160;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1" name="Google Shape;161;p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2" name="Google Shape;16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75" name="Shape 175"/>
        <p:cNvGrpSpPr/>
        <p:nvPr/>
      </p:nvGrpSpPr>
      <p:grpSpPr>
        <a:xfrm>
          <a:off x="0" y="0"/>
          <a:ext cx="0" cy="0"/>
          <a:chOff x="0" y="0"/>
          <a:chExt cx="0" cy="0"/>
        </a:xfrm>
      </p:grpSpPr>
      <p:sp>
        <p:nvSpPr>
          <p:cNvPr id="176" name="Google Shape;176;p5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5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78" name="Google Shape;178;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sp>
        <p:nvSpPr>
          <p:cNvPr id="182" name="Google Shape;182;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3" name="Google Shape;183;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84" name="Google Shape;18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5" name="Shape 185"/>
        <p:cNvGrpSpPr/>
        <p:nvPr/>
      </p:nvGrpSpPr>
      <p:grpSpPr>
        <a:xfrm>
          <a:off x="0" y="0"/>
          <a:ext cx="0" cy="0"/>
          <a:chOff x="0" y="0"/>
          <a:chExt cx="0" cy="0"/>
        </a:xfrm>
      </p:grpSpPr>
      <p:sp>
        <p:nvSpPr>
          <p:cNvPr id="186" name="Google Shape;186;p5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5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8" name="Google Shape;188;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91" name="Shape 191"/>
        <p:cNvGrpSpPr/>
        <p:nvPr/>
      </p:nvGrpSpPr>
      <p:grpSpPr>
        <a:xfrm>
          <a:off x="0" y="0"/>
          <a:ext cx="0" cy="0"/>
          <a:chOff x="0" y="0"/>
          <a:chExt cx="0" cy="0"/>
        </a:xfrm>
      </p:grpSpPr>
      <p:sp>
        <p:nvSpPr>
          <p:cNvPr id="192" name="Google Shape;192;p55"/>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3" name="Google Shape;193;p55"/>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94" name="Google Shape;194;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5" name="Google Shape;195;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97" name="Shape 197"/>
        <p:cNvGrpSpPr/>
        <p:nvPr/>
      </p:nvGrpSpPr>
      <p:grpSpPr>
        <a:xfrm>
          <a:off x="0" y="0"/>
          <a:ext cx="0" cy="0"/>
          <a:chOff x="0" y="0"/>
          <a:chExt cx="0" cy="0"/>
        </a:xfrm>
      </p:grpSpPr>
      <p:sp>
        <p:nvSpPr>
          <p:cNvPr id="198" name="Google Shape;198;p56"/>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9" name="Google Shape;199;p56"/>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0" name="Google Shape;200;p56"/>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1" name="Google Shape;201;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04" name="Shape 204"/>
        <p:cNvGrpSpPr/>
        <p:nvPr/>
      </p:nvGrpSpPr>
      <p:grpSpPr>
        <a:xfrm>
          <a:off x="0" y="0"/>
          <a:ext cx="0" cy="0"/>
          <a:chOff x="0" y="0"/>
          <a:chExt cx="0" cy="0"/>
        </a:xfrm>
      </p:grpSpPr>
      <p:sp>
        <p:nvSpPr>
          <p:cNvPr id="205" name="Google Shape;205;p57"/>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57"/>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207" name="Google Shape;207;p57"/>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8" name="Google Shape;208;p57"/>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209" name="Google Shape;209;p57"/>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0" name="Google Shape;210;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13" name="Shape 213"/>
        <p:cNvGrpSpPr/>
        <p:nvPr/>
      </p:nvGrpSpPr>
      <p:grpSpPr>
        <a:xfrm>
          <a:off x="0" y="0"/>
          <a:ext cx="0" cy="0"/>
          <a:chOff x="0" y="0"/>
          <a:chExt cx="0" cy="0"/>
        </a:xfrm>
      </p:grpSpPr>
      <p:sp>
        <p:nvSpPr>
          <p:cNvPr id="214" name="Google Shape;214;p5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6" name="Google Shape;216;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7" name="Google Shape;217;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18" name="Shape 218"/>
        <p:cNvGrpSpPr/>
        <p:nvPr/>
      </p:nvGrpSpPr>
      <p:grpSpPr>
        <a:xfrm>
          <a:off x="0" y="0"/>
          <a:ext cx="0" cy="0"/>
          <a:chOff x="0" y="0"/>
          <a:chExt cx="0" cy="0"/>
        </a:xfrm>
      </p:grpSpPr>
      <p:sp>
        <p:nvSpPr>
          <p:cNvPr id="219" name="Google Shape;219;p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0" name="Google Shape;220;p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 name="Google Shape;221;p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22" name="Shape 222"/>
        <p:cNvGrpSpPr/>
        <p:nvPr/>
      </p:nvGrpSpPr>
      <p:grpSpPr>
        <a:xfrm>
          <a:off x="0" y="0"/>
          <a:ext cx="0" cy="0"/>
          <a:chOff x="0" y="0"/>
          <a:chExt cx="0" cy="0"/>
        </a:xfrm>
      </p:grpSpPr>
      <p:sp>
        <p:nvSpPr>
          <p:cNvPr id="223" name="Google Shape;223;p60"/>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4" name="Google Shape;224;p60"/>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225" name="Google Shape;225;p60"/>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26" name="Google Shape;226;p6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p6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8" name="Google Shape;228;p6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29" name="Shape 229"/>
        <p:cNvGrpSpPr/>
        <p:nvPr/>
      </p:nvGrpSpPr>
      <p:grpSpPr>
        <a:xfrm>
          <a:off x="0" y="0"/>
          <a:ext cx="0" cy="0"/>
          <a:chOff x="0" y="0"/>
          <a:chExt cx="0" cy="0"/>
        </a:xfrm>
      </p:grpSpPr>
      <p:sp>
        <p:nvSpPr>
          <p:cNvPr id="230" name="Google Shape;230;p6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1" name="Google Shape;231;p61"/>
          <p:cNvSpPr/>
          <p:nvPr>
            <p:ph idx="2" type="pic"/>
          </p:nvPr>
        </p:nvSpPr>
        <p:spPr>
          <a:xfrm>
            <a:off x="3887391" y="740569"/>
            <a:ext cx="4629300" cy="3655200"/>
          </a:xfrm>
          <a:prstGeom prst="rect">
            <a:avLst/>
          </a:prstGeom>
          <a:noFill/>
          <a:ln>
            <a:noFill/>
          </a:ln>
        </p:spPr>
      </p:sp>
      <p:sp>
        <p:nvSpPr>
          <p:cNvPr id="232" name="Google Shape;232;p61"/>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33" name="Google Shape;233;p6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4" name="Google Shape;234;p6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p6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36" name="Shape 236"/>
        <p:cNvGrpSpPr/>
        <p:nvPr/>
      </p:nvGrpSpPr>
      <p:grpSpPr>
        <a:xfrm>
          <a:off x="0" y="0"/>
          <a:ext cx="0" cy="0"/>
          <a:chOff x="0" y="0"/>
          <a:chExt cx="0" cy="0"/>
        </a:xfrm>
      </p:grpSpPr>
      <p:sp>
        <p:nvSpPr>
          <p:cNvPr id="237" name="Google Shape;237;p6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8" name="Google Shape;238;p62"/>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9" name="Google Shape;239;p6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0" name="Google Shape;240;p6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p6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42" name="Shape 242"/>
        <p:cNvGrpSpPr/>
        <p:nvPr/>
      </p:nvGrpSpPr>
      <p:grpSpPr>
        <a:xfrm>
          <a:off x="0" y="0"/>
          <a:ext cx="0" cy="0"/>
          <a:chOff x="0" y="0"/>
          <a:chExt cx="0" cy="0"/>
        </a:xfrm>
      </p:grpSpPr>
      <p:sp>
        <p:nvSpPr>
          <p:cNvPr id="243" name="Google Shape;243;p63"/>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4" name="Google Shape;244;p63"/>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45" name="Google Shape;245;p6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6" name="Google Shape;246;p6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7" name="Google Shape;247;p6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48" name="Shape 248"/>
        <p:cNvGrpSpPr/>
        <p:nvPr/>
      </p:nvGrpSpPr>
      <p:grpSpPr>
        <a:xfrm>
          <a:off x="0" y="0"/>
          <a:ext cx="0" cy="0"/>
          <a:chOff x="0" y="0"/>
          <a:chExt cx="0" cy="0"/>
        </a:xfrm>
      </p:grpSpPr>
      <p:pic>
        <p:nvPicPr>
          <p:cNvPr id="249" name="Google Shape;249;p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50" name="Shape 250"/>
        <p:cNvGrpSpPr/>
        <p:nvPr/>
      </p:nvGrpSpPr>
      <p:grpSpPr>
        <a:xfrm>
          <a:off x="0" y="0"/>
          <a:ext cx="0" cy="0"/>
          <a:chOff x="0" y="0"/>
          <a:chExt cx="0" cy="0"/>
        </a:xfrm>
      </p:grpSpPr>
      <p:pic>
        <p:nvPicPr>
          <p:cNvPr id="251" name="Google Shape;251;p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2" name="Shape 252"/>
        <p:cNvGrpSpPr/>
        <p:nvPr/>
      </p:nvGrpSpPr>
      <p:grpSpPr>
        <a:xfrm>
          <a:off x="0" y="0"/>
          <a:ext cx="0" cy="0"/>
          <a:chOff x="0" y="0"/>
          <a:chExt cx="0" cy="0"/>
        </a:xfrm>
      </p:grpSpPr>
      <p:pic>
        <p:nvPicPr>
          <p:cNvPr id="253" name="Google Shape;253;p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254" name="Shape 254"/>
        <p:cNvGrpSpPr/>
        <p:nvPr/>
      </p:nvGrpSpPr>
      <p:grpSpPr>
        <a:xfrm>
          <a:off x="0" y="0"/>
          <a:ext cx="0" cy="0"/>
          <a:chOff x="0" y="0"/>
          <a:chExt cx="0" cy="0"/>
        </a:xfrm>
      </p:grpSpPr>
      <p:pic>
        <p:nvPicPr>
          <p:cNvPr id="255" name="Google Shape;255;p6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6" name="Shape 256"/>
        <p:cNvGrpSpPr/>
        <p:nvPr/>
      </p:nvGrpSpPr>
      <p:grpSpPr>
        <a:xfrm>
          <a:off x="0" y="0"/>
          <a:ext cx="0" cy="0"/>
          <a:chOff x="0" y="0"/>
          <a:chExt cx="0" cy="0"/>
        </a:xfrm>
      </p:grpSpPr>
      <p:pic>
        <p:nvPicPr>
          <p:cNvPr id="257" name="Google Shape;257;p6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8" name="Shape 258"/>
        <p:cNvGrpSpPr/>
        <p:nvPr/>
      </p:nvGrpSpPr>
      <p:grpSpPr>
        <a:xfrm>
          <a:off x="0" y="0"/>
          <a:ext cx="0" cy="0"/>
          <a:chOff x="0" y="0"/>
          <a:chExt cx="0" cy="0"/>
        </a:xfrm>
      </p:grpSpPr>
      <p:pic>
        <p:nvPicPr>
          <p:cNvPr id="259" name="Google Shape;259;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4" name="Shape 264"/>
        <p:cNvGrpSpPr/>
        <p:nvPr/>
      </p:nvGrpSpPr>
      <p:grpSpPr>
        <a:xfrm>
          <a:off x="0" y="0"/>
          <a:ext cx="0" cy="0"/>
          <a:chOff x="0" y="0"/>
          <a:chExt cx="0" cy="0"/>
        </a:xfrm>
      </p:grpSpPr>
      <p:sp>
        <p:nvSpPr>
          <p:cNvPr id="265" name="Google Shape;265;p7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6" name="Google Shape;266;p7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7" name="Google Shape;267;p7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7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7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3" name="Shape 283"/>
        <p:cNvGrpSpPr/>
        <p:nvPr/>
      </p:nvGrpSpPr>
      <p:grpSpPr>
        <a:xfrm>
          <a:off x="0" y="0"/>
          <a:ext cx="0" cy="0"/>
          <a:chOff x="0" y="0"/>
          <a:chExt cx="0" cy="0"/>
        </a:xfrm>
      </p:grpSpPr>
      <p:pic>
        <p:nvPicPr>
          <p:cNvPr id="284" name="Google Shape;284;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85" name="Shape 285"/>
        <p:cNvGrpSpPr/>
        <p:nvPr/>
      </p:nvGrpSpPr>
      <p:grpSpPr>
        <a:xfrm>
          <a:off x="0" y="0"/>
          <a:ext cx="0" cy="0"/>
          <a:chOff x="0" y="0"/>
          <a:chExt cx="0" cy="0"/>
        </a:xfrm>
      </p:grpSpPr>
      <p:pic>
        <p:nvPicPr>
          <p:cNvPr id="286" name="Google Shape;286;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7" name="Shape 287"/>
        <p:cNvGrpSpPr/>
        <p:nvPr/>
      </p:nvGrpSpPr>
      <p:grpSpPr>
        <a:xfrm>
          <a:off x="0" y="0"/>
          <a:ext cx="0" cy="0"/>
          <a:chOff x="0" y="0"/>
          <a:chExt cx="0" cy="0"/>
        </a:xfrm>
      </p:grpSpPr>
      <p:pic>
        <p:nvPicPr>
          <p:cNvPr id="288" name="Google Shape;288;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9" name="Shape 289"/>
        <p:cNvGrpSpPr/>
        <p:nvPr/>
      </p:nvGrpSpPr>
      <p:grpSpPr>
        <a:xfrm>
          <a:off x="0" y="0"/>
          <a:ext cx="0" cy="0"/>
          <a:chOff x="0" y="0"/>
          <a:chExt cx="0" cy="0"/>
        </a:xfrm>
      </p:grpSpPr>
      <p:sp>
        <p:nvSpPr>
          <p:cNvPr id="290" name="Google Shape;290;p8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1" name="Google Shape;29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2" name="Google Shape;29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93" name="Shape 293"/>
        <p:cNvGrpSpPr/>
        <p:nvPr/>
      </p:nvGrpSpPr>
      <p:grpSpPr>
        <a:xfrm>
          <a:off x="0" y="0"/>
          <a:ext cx="0" cy="0"/>
          <a:chOff x="0" y="0"/>
          <a:chExt cx="0" cy="0"/>
        </a:xfrm>
      </p:grpSpPr>
      <p:pic>
        <p:nvPicPr>
          <p:cNvPr id="294" name="Google Shape;294;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99" name="Shape 299"/>
        <p:cNvGrpSpPr/>
        <p:nvPr/>
      </p:nvGrpSpPr>
      <p:grpSpPr>
        <a:xfrm>
          <a:off x="0" y="0"/>
          <a:ext cx="0" cy="0"/>
          <a:chOff x="0" y="0"/>
          <a:chExt cx="0" cy="0"/>
        </a:xfrm>
      </p:grpSpPr>
      <p:sp>
        <p:nvSpPr>
          <p:cNvPr id="300" name="Google Shape;300;p8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1" name="Google Shape;301;p8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02" name="Google Shape;302;p8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03" name="Shape 303"/>
        <p:cNvGrpSpPr/>
        <p:nvPr/>
      </p:nvGrpSpPr>
      <p:grpSpPr>
        <a:xfrm>
          <a:off x="0" y="0"/>
          <a:ext cx="0" cy="0"/>
          <a:chOff x="0" y="0"/>
          <a:chExt cx="0" cy="0"/>
        </a:xfrm>
      </p:grpSpPr>
      <p:pic>
        <p:nvPicPr>
          <p:cNvPr id="304" name="Google Shape;304;p8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05" name="Shape 305"/>
        <p:cNvGrpSpPr/>
        <p:nvPr/>
      </p:nvGrpSpPr>
      <p:grpSpPr>
        <a:xfrm>
          <a:off x="0" y="0"/>
          <a:ext cx="0" cy="0"/>
          <a:chOff x="0" y="0"/>
          <a:chExt cx="0" cy="0"/>
        </a:xfrm>
      </p:grpSpPr>
      <p:pic>
        <p:nvPicPr>
          <p:cNvPr id="306" name="Google Shape;306;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7" name="Google Shape;307;p8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308" name="Shape 308"/>
        <p:cNvGrpSpPr/>
        <p:nvPr/>
      </p:nvGrpSpPr>
      <p:grpSpPr>
        <a:xfrm>
          <a:off x="0" y="0"/>
          <a:ext cx="0" cy="0"/>
          <a:chOff x="0" y="0"/>
          <a:chExt cx="0" cy="0"/>
        </a:xfrm>
      </p:grpSpPr>
      <p:pic>
        <p:nvPicPr>
          <p:cNvPr id="309" name="Google Shape;309;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10" name="Shape 310"/>
        <p:cNvGrpSpPr/>
        <p:nvPr/>
      </p:nvGrpSpPr>
      <p:grpSpPr>
        <a:xfrm>
          <a:off x="0" y="0"/>
          <a:ext cx="0" cy="0"/>
          <a:chOff x="0" y="0"/>
          <a:chExt cx="0" cy="0"/>
        </a:xfrm>
      </p:grpSpPr>
      <p:pic>
        <p:nvPicPr>
          <p:cNvPr id="311" name="Google Shape;311;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9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15" name="Shape 315"/>
        <p:cNvGrpSpPr/>
        <p:nvPr/>
      </p:nvGrpSpPr>
      <p:grpSpPr>
        <a:xfrm>
          <a:off x="0" y="0"/>
          <a:ext cx="0" cy="0"/>
          <a:chOff x="0" y="0"/>
          <a:chExt cx="0" cy="0"/>
        </a:xfrm>
      </p:grpSpPr>
      <p:pic>
        <p:nvPicPr>
          <p:cNvPr id="316" name="Google Shape;316;p9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id="320" name="Google Shape;320;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323" name="Shape 323"/>
        <p:cNvGrpSpPr/>
        <p:nvPr/>
      </p:nvGrpSpPr>
      <p:grpSpPr>
        <a:xfrm>
          <a:off x="0" y="0"/>
          <a:ext cx="0" cy="0"/>
          <a:chOff x="0" y="0"/>
          <a:chExt cx="0" cy="0"/>
        </a:xfrm>
      </p:grpSpPr>
      <p:pic>
        <p:nvPicPr>
          <p:cNvPr id="324" name="Google Shape;324;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5" name="Google Shape;325;p9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8" name="Google Shape;328;p9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theme" Target="../theme/theme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6.xml"/><Relationship Id="rId10" Type="http://schemas.openxmlformats.org/officeDocument/2006/relationships/slideLayout" Target="../slideLayouts/slideLayout75.xml"/><Relationship Id="rId13" Type="http://schemas.openxmlformats.org/officeDocument/2006/relationships/slideLayout" Target="../slideLayouts/slideLayout78.xml"/><Relationship Id="rId12" Type="http://schemas.openxmlformats.org/officeDocument/2006/relationships/slideLayout" Target="../slideLayouts/slideLayout7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2.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theme" Target="../theme/theme7.xml"/><Relationship Id="rId12" Type="http://schemas.openxmlformats.org/officeDocument/2006/relationships/slideLayout" Target="../slideLayouts/slideLayout90.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0" name="Shape 120"/>
        <p:cNvGrpSpPr/>
        <p:nvPr/>
      </p:nvGrpSpPr>
      <p:grpSpPr>
        <a:xfrm>
          <a:off x="0" y="0"/>
          <a:ext cx="0" cy="0"/>
          <a:chOff x="0" y="0"/>
          <a:chExt cx="0" cy="0"/>
        </a:xfrm>
      </p:grpSpPr>
      <p:sp>
        <p:nvSpPr>
          <p:cNvPr id="121" name="Google Shape;12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2" name="Google Shape;12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23" name="Google Shape;12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5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1" name="Google Shape;171;p5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2" name="Google Shape;172;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 name="Google Shape;173;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0" name="Shape 260"/>
        <p:cNvGrpSpPr/>
        <p:nvPr/>
      </p:nvGrpSpPr>
      <p:grpSpPr>
        <a:xfrm>
          <a:off x="0" y="0"/>
          <a:ext cx="0" cy="0"/>
          <a:chOff x="0" y="0"/>
          <a:chExt cx="0" cy="0"/>
        </a:xfrm>
      </p:grpSpPr>
      <p:sp>
        <p:nvSpPr>
          <p:cNvPr id="261" name="Google Shape;261;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2" name="Google Shape;262;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63" name="Google Shape;263;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5" name="Shape 295"/>
        <p:cNvGrpSpPr/>
        <p:nvPr/>
      </p:nvGrpSpPr>
      <p:grpSpPr>
        <a:xfrm>
          <a:off x="0" y="0"/>
          <a:ext cx="0" cy="0"/>
          <a:chOff x="0" y="0"/>
          <a:chExt cx="0" cy="0"/>
        </a:xfrm>
      </p:grpSpPr>
      <p:sp>
        <p:nvSpPr>
          <p:cNvPr id="296" name="Google Shape;296;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97" name="Google Shape;297;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98" name="Google Shape;298;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9.xml"/><Relationship Id="rId3" Type="http://schemas.openxmlformats.org/officeDocument/2006/relationships/hyperlink" Target="https://github.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6.xml"/><Relationship Id="rId3" Type="http://schemas.openxmlformats.org/officeDocument/2006/relationships/hyperlink" Target="https://github.com/CoderContenidos/Python-V4" TargetMode="Externa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9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 a Git y GitHub</a:t>
            </a:r>
            <a:endParaRPr b="1" i="0" sz="4000" u="none" cap="none" strike="noStrike">
              <a:solidFill>
                <a:srgbClr val="EAFF6A"/>
              </a:solidFill>
              <a:latin typeface="DM Sans"/>
              <a:ea typeface="DM Sans"/>
              <a:cs typeface="DM Sans"/>
              <a:sym typeface="DM Sans"/>
            </a:endParaRPr>
          </a:p>
        </p:txBody>
      </p:sp>
      <p:sp>
        <p:nvSpPr>
          <p:cNvPr id="334" name="Google Shape;334;p9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9 - Clase práctica en vivo</a:t>
            </a:r>
            <a:endParaRPr b="1"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6"/>
          <p:cNvSpPr txBox="1"/>
          <p:nvPr/>
        </p:nvSpPr>
        <p:spPr>
          <a:xfrm>
            <a:off x="473350" y="132495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Git es uno de los sistemas de control de versiones más populares entre los desarrolladores. Y parte de su popularidad se la debe a GitHub, un excelente </a:t>
            </a:r>
            <a:r>
              <a:rPr lang="es" sz="2500">
                <a:solidFill>
                  <a:schemeClr val="accent6"/>
                </a:solidFill>
                <a:latin typeface="DM Sans"/>
                <a:ea typeface="DM Sans"/>
                <a:cs typeface="DM Sans"/>
                <a:sym typeface="DM Sans"/>
              </a:rPr>
              <a:t>servicio de alojamiento de repositorios de software con este sistema</a:t>
            </a:r>
            <a:r>
              <a:rPr lang="es" sz="2500">
                <a:solidFill>
                  <a:schemeClr val="lt1"/>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107"/>
          <p:cNvGrpSpPr/>
          <p:nvPr/>
        </p:nvGrpSpPr>
        <p:grpSpPr>
          <a:xfrm>
            <a:off x="473370" y="619431"/>
            <a:ext cx="738905" cy="738905"/>
            <a:chOff x="575612" y="1950748"/>
            <a:chExt cx="431100" cy="431100"/>
          </a:xfrm>
        </p:grpSpPr>
        <p:sp>
          <p:nvSpPr>
            <p:cNvPr id="419" name="Google Shape;419;p10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10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21" name="Google Shape;421;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22" name="Google Shape;422;p10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Con lo visto hasta ahora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¿cuál podrían decir que es la diferencia principal entre GIT y GitHub?</a:t>
            </a:r>
            <a:endParaRPr sz="2500">
              <a:solidFill>
                <a:srgbClr val="B7B7B7"/>
              </a:solidFill>
              <a:latin typeface="DM Sans"/>
              <a:ea typeface="DM Sans"/>
              <a:cs typeface="DM Sans"/>
              <a:sym typeface="DM Sans"/>
            </a:endParaRPr>
          </a:p>
        </p:txBody>
      </p:sp>
      <p:sp>
        <p:nvSpPr>
          <p:cNvPr id="423" name="Google Shape;423;p107"/>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0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29" name="Google Shape;429;p108"/>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crear una </a:t>
            </a:r>
            <a:r>
              <a:rPr lang="es" sz="2500">
                <a:solidFill>
                  <a:schemeClr val="accent6"/>
                </a:solidFill>
                <a:latin typeface="DM Sans"/>
                <a:ea typeface="DM Sans"/>
                <a:cs typeface="DM Sans"/>
                <a:sym typeface="DM Sans"/>
              </a:rPr>
              <a:t>rama</a:t>
            </a:r>
            <a:r>
              <a:rPr lang="es" sz="2500">
                <a:solidFill>
                  <a:srgbClr val="B7B7B7"/>
                </a:solidFill>
                <a:latin typeface="DM Sans"/>
                <a:ea typeface="DM Sans"/>
                <a:cs typeface="DM Sans"/>
                <a:sym typeface="DM Sans"/>
              </a:rPr>
              <a:t> para </a:t>
            </a:r>
            <a:r>
              <a:rPr lang="es" sz="2500">
                <a:solidFill>
                  <a:schemeClr val="accent6"/>
                </a:solidFill>
                <a:latin typeface="DM Sans"/>
                <a:ea typeface="DM Sans"/>
                <a:cs typeface="DM Sans"/>
                <a:sym typeface="DM Sans"/>
              </a:rPr>
              <a:t>listar commits en GIT</a:t>
            </a:r>
            <a:r>
              <a:rPr lang="es" sz="2500">
                <a:solidFill>
                  <a:srgbClr val="B7B7B7"/>
                </a:solidFill>
                <a:latin typeface="DM Sans"/>
                <a:ea typeface="DM Sans"/>
                <a:cs typeface="DM Sans"/>
                <a:sym typeface="DM Sans"/>
              </a:rPr>
              <a: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30" name="Google Shape;430;p108"/>
          <p:cNvGrpSpPr/>
          <p:nvPr/>
        </p:nvGrpSpPr>
        <p:grpSpPr>
          <a:xfrm>
            <a:off x="473351" y="619523"/>
            <a:ext cx="738900" cy="738900"/>
            <a:chOff x="473351" y="619523"/>
            <a:chExt cx="738900" cy="738900"/>
          </a:xfrm>
        </p:grpSpPr>
        <p:sp>
          <p:nvSpPr>
            <p:cNvPr id="431" name="Google Shape;431;p10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10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438" name="Google Shape;438;p109"/>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9"/>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109"/>
          <p:cNvCxnSpPr>
            <a:stCxn id="441" idx="6"/>
            <a:endCxn id="43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42" name="Google Shape;442;p109"/>
          <p:cNvCxnSpPr>
            <a:stCxn id="438" idx="6"/>
            <a:endCxn id="43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43" name="Google Shape;443;p109"/>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44" name="Google Shape;444;p109"/>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45" name="Google Shape;445;p109"/>
          <p:cNvGrpSpPr/>
          <p:nvPr/>
        </p:nvGrpSpPr>
        <p:grpSpPr>
          <a:xfrm>
            <a:off x="1731113" y="1953850"/>
            <a:ext cx="587100" cy="600300"/>
            <a:chOff x="1731113" y="1953850"/>
            <a:chExt cx="587100" cy="600300"/>
          </a:xfrm>
        </p:grpSpPr>
        <p:sp>
          <p:nvSpPr>
            <p:cNvPr id="441" name="Google Shape;441;p10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
        <p:nvSpPr>
          <p:cNvPr id="447" name="Google Shape;447;p109"/>
          <p:cNvSpPr txBox="1"/>
          <p:nvPr/>
        </p:nvSpPr>
        <p:spPr>
          <a:xfrm>
            <a:off x="914725" y="2983575"/>
            <a:ext cx="20691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Crear una rama con git branch </a:t>
            </a:r>
            <a:r>
              <a:rPr b="1" lang="es" sz="1350">
                <a:solidFill>
                  <a:schemeClr val="dk1"/>
                </a:solidFill>
                <a:latin typeface="DM Sans"/>
                <a:ea typeface="DM Sans"/>
                <a:cs typeface="DM Sans"/>
                <a:sym typeface="DM Sans"/>
              </a:rPr>
              <a:t>nueva_rama</a:t>
            </a:r>
            <a:endParaRPr b="1" sz="1350">
              <a:solidFill>
                <a:schemeClr val="dk1"/>
              </a:solidFill>
              <a:latin typeface="DM Sans"/>
              <a:ea typeface="DM Sans"/>
              <a:cs typeface="DM Sans"/>
              <a:sym typeface="DM Sans"/>
            </a:endParaRPr>
          </a:p>
        </p:txBody>
      </p:sp>
      <p:sp>
        <p:nvSpPr>
          <p:cNvPr id="448" name="Google Shape;448;p109"/>
          <p:cNvSpPr txBox="1"/>
          <p:nvPr/>
        </p:nvSpPr>
        <p:spPr>
          <a:xfrm>
            <a:off x="3247000" y="2983575"/>
            <a:ext cx="2394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Cambiar de rama con git checkout </a:t>
            </a:r>
            <a:r>
              <a:rPr b="1" lang="es" sz="1350">
                <a:solidFill>
                  <a:schemeClr val="dk1"/>
                </a:solidFill>
                <a:latin typeface="DM Sans"/>
                <a:ea typeface="DM Sans"/>
                <a:cs typeface="DM Sans"/>
                <a:sym typeface="DM Sans"/>
              </a:rPr>
              <a:t>nueva_rama</a:t>
            </a:r>
            <a:endParaRPr sz="1350">
              <a:solidFill>
                <a:schemeClr val="dk1"/>
              </a:solidFill>
              <a:latin typeface="DM Sans"/>
              <a:ea typeface="DM Sans"/>
              <a:cs typeface="DM Sans"/>
              <a:sym typeface="DM Sans"/>
            </a:endParaRPr>
          </a:p>
        </p:txBody>
      </p:sp>
      <p:sp>
        <p:nvSpPr>
          <p:cNvPr id="449" name="Google Shape;449;p109"/>
          <p:cNvSpPr txBox="1"/>
          <p:nvPr/>
        </p:nvSpPr>
        <p:spPr>
          <a:xfrm>
            <a:off x="5904175" y="2983575"/>
            <a:ext cx="2265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Verificar que cambie de rama con git branch -l</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455" name="Google Shape;455;p110"/>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0"/>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110"/>
          <p:cNvCxnSpPr>
            <a:stCxn id="458" idx="6"/>
            <a:endCxn id="455"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59" name="Google Shape;459;p110"/>
          <p:cNvCxnSpPr>
            <a:stCxn id="455" idx="6"/>
            <a:endCxn id="456"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60" name="Google Shape;460;p110"/>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sp>
        <p:nvSpPr>
          <p:cNvPr id="461" name="Google Shape;461;p110"/>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6</a:t>
            </a:r>
            <a:endParaRPr b="1" sz="3000">
              <a:solidFill>
                <a:schemeClr val="dk1"/>
              </a:solidFill>
              <a:latin typeface="DM Sans"/>
              <a:ea typeface="DM Sans"/>
              <a:cs typeface="DM Sans"/>
              <a:sym typeface="DM Sans"/>
            </a:endParaRPr>
          </a:p>
        </p:txBody>
      </p:sp>
      <p:grpSp>
        <p:nvGrpSpPr>
          <p:cNvPr id="462" name="Google Shape;462;p110"/>
          <p:cNvGrpSpPr/>
          <p:nvPr/>
        </p:nvGrpSpPr>
        <p:grpSpPr>
          <a:xfrm>
            <a:off x="1731113" y="1953850"/>
            <a:ext cx="587100" cy="600300"/>
            <a:chOff x="1731113" y="1953850"/>
            <a:chExt cx="587100" cy="600300"/>
          </a:xfrm>
        </p:grpSpPr>
        <p:sp>
          <p:nvSpPr>
            <p:cNvPr id="458" name="Google Shape;458;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464" name="Google Shape;464;p110"/>
          <p:cNvSpPr txBox="1"/>
          <p:nvPr/>
        </p:nvSpPr>
        <p:spPr>
          <a:xfrm>
            <a:off x="9147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al index.html un texto nuevo</a:t>
            </a:r>
            <a:endParaRPr sz="1350">
              <a:solidFill>
                <a:schemeClr val="dk1"/>
              </a:solidFill>
              <a:latin typeface="DM Sans"/>
              <a:ea typeface="DM Sans"/>
              <a:cs typeface="DM Sans"/>
              <a:sym typeface="DM Sans"/>
            </a:endParaRPr>
          </a:p>
        </p:txBody>
      </p:sp>
      <p:sp>
        <p:nvSpPr>
          <p:cNvPr id="465" name="Google Shape;465;p110"/>
          <p:cNvSpPr txBox="1"/>
          <p:nvPr/>
        </p:nvSpPr>
        <p:spPr>
          <a:xfrm>
            <a:off x="350747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Verificar que hubo un cambio en el index.html con git status</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466" name="Google Shape;466;p110"/>
          <p:cNvSpPr txBox="1"/>
          <p:nvPr/>
        </p:nvSpPr>
        <p:spPr>
          <a:xfrm>
            <a:off x="61002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Adherir el cambio con git add</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472" name="Google Shape;472;p11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111"/>
          <p:cNvCxnSpPr>
            <a:stCxn id="474" idx="6"/>
            <a:endCxn id="475" idx="1"/>
          </p:cNvCxnSpPr>
          <p:nvPr/>
        </p:nvCxnSpPr>
        <p:spPr>
          <a:xfrm>
            <a:off x="2318213" y="2254029"/>
            <a:ext cx="4593900" cy="0"/>
          </a:xfrm>
          <a:prstGeom prst="straightConnector1">
            <a:avLst/>
          </a:prstGeom>
          <a:noFill/>
          <a:ln cap="flat" cmpd="sng" w="9525">
            <a:solidFill>
              <a:srgbClr val="EAFF6A"/>
            </a:solidFill>
            <a:prstDash val="solid"/>
            <a:round/>
            <a:headEnd len="med" w="med" type="none"/>
            <a:tailEnd len="med" w="med" type="none"/>
          </a:ln>
        </p:spPr>
      </p:cxnSp>
      <p:sp>
        <p:nvSpPr>
          <p:cNvPr id="475" name="Google Shape;475;p11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8</a:t>
            </a:r>
            <a:endParaRPr b="1" sz="3000">
              <a:solidFill>
                <a:schemeClr val="dk1"/>
              </a:solidFill>
              <a:latin typeface="DM Sans"/>
              <a:ea typeface="DM Sans"/>
              <a:cs typeface="DM Sans"/>
              <a:sym typeface="DM Sans"/>
            </a:endParaRPr>
          </a:p>
        </p:txBody>
      </p:sp>
      <p:grpSp>
        <p:nvGrpSpPr>
          <p:cNvPr id="476" name="Google Shape;476;p111"/>
          <p:cNvGrpSpPr/>
          <p:nvPr/>
        </p:nvGrpSpPr>
        <p:grpSpPr>
          <a:xfrm>
            <a:off x="1731113" y="1953850"/>
            <a:ext cx="587100" cy="600300"/>
            <a:chOff x="1731113" y="1953850"/>
            <a:chExt cx="587100" cy="600300"/>
          </a:xfrm>
        </p:grpSpPr>
        <p:sp>
          <p:nvSpPr>
            <p:cNvPr id="474" name="Google Shape;474;p11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7</a:t>
              </a:r>
              <a:endParaRPr b="1" sz="3000">
                <a:solidFill>
                  <a:schemeClr val="dk1"/>
                </a:solidFill>
                <a:latin typeface="DM Sans"/>
                <a:ea typeface="DM Sans"/>
                <a:cs typeface="DM Sans"/>
                <a:sym typeface="DM Sans"/>
              </a:endParaRPr>
            </a:p>
          </p:txBody>
        </p:sp>
      </p:grpSp>
      <p:sp>
        <p:nvSpPr>
          <p:cNvPr id="478" name="Google Shape;478;p111"/>
          <p:cNvSpPr txBox="1"/>
          <p:nvPr/>
        </p:nvSpPr>
        <p:spPr>
          <a:xfrm>
            <a:off x="108802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Comitear el cambio con git commit -m “Agregando texto al htm</a:t>
            </a:r>
            <a:endParaRPr sz="1350">
              <a:solidFill>
                <a:schemeClr val="dk1"/>
              </a:solidFill>
              <a:latin typeface="DM Sans"/>
              <a:ea typeface="DM Sans"/>
              <a:cs typeface="DM Sans"/>
              <a:sym typeface="DM Sans"/>
            </a:endParaRPr>
          </a:p>
        </p:txBody>
      </p:sp>
      <p:sp>
        <p:nvSpPr>
          <p:cNvPr id="479" name="Google Shape;479;p111"/>
          <p:cNvSpPr txBox="1"/>
          <p:nvPr/>
        </p:nvSpPr>
        <p:spPr>
          <a:xfrm>
            <a:off x="575887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un título al index.html y repetir los pasos para poder comitear el cambio.</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1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485" name="Google Shape;485;p112"/>
          <p:cNvGrpSpPr/>
          <p:nvPr/>
        </p:nvGrpSpPr>
        <p:grpSpPr>
          <a:xfrm>
            <a:off x="473351" y="619523"/>
            <a:ext cx="738900" cy="738900"/>
            <a:chOff x="473351" y="619523"/>
            <a:chExt cx="738900" cy="738900"/>
          </a:xfrm>
        </p:grpSpPr>
        <p:sp>
          <p:nvSpPr>
            <p:cNvPr id="486" name="Google Shape;486;p11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112"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88" name="Google Shape;488;p112"/>
          <p:cNvSpPr txBox="1"/>
          <p:nvPr/>
        </p:nvSpPr>
        <p:spPr>
          <a:xfrm>
            <a:off x="473350" y="1682450"/>
            <a:ext cx="6194700" cy="221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Init:</a:t>
            </a:r>
            <a:r>
              <a:rPr lang="es" sz="1350">
                <a:solidFill>
                  <a:schemeClr val="lt1"/>
                </a:solidFill>
                <a:latin typeface="DM Sans"/>
                <a:ea typeface="DM Sans"/>
                <a:cs typeface="DM Sans"/>
                <a:sym typeface="DM Sans"/>
              </a:rPr>
              <a:t> indicarle que en ese directorio, donde ejecutamos este comando, será usado con GIT.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Add: </a:t>
            </a:r>
            <a:r>
              <a:rPr lang="es" sz="1350">
                <a:solidFill>
                  <a:schemeClr val="lt1"/>
                </a:solidFill>
                <a:latin typeface="DM Sans"/>
                <a:ea typeface="DM Sans"/>
                <a:cs typeface="DM Sans"/>
                <a:sym typeface="DM Sans"/>
              </a:rPr>
              <a:t>Agregar todos los archivos creados, modificados, eliminados al estado 2 (stage).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Commit - m “mensaje”</a:t>
            </a:r>
            <a:r>
              <a:rPr lang="es" sz="1350">
                <a:solidFill>
                  <a:schemeClr val="lt1"/>
                </a:solidFill>
                <a:latin typeface="DM Sans"/>
                <a:ea typeface="DM Sans"/>
                <a:cs typeface="DM Sans"/>
                <a:sym typeface="DM Sans"/>
              </a:rPr>
              <a:t>: mensaje obligatorio para mostrar que hemos cambiado, por ejemplo al estado 3.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log -- online:</a:t>
            </a:r>
            <a:r>
              <a:rPr lang="es" sz="1350">
                <a:solidFill>
                  <a:schemeClr val="lt1"/>
                </a:solidFill>
                <a:latin typeface="DM Sans"/>
                <a:ea typeface="DM Sans"/>
                <a:cs typeface="DM Sans"/>
                <a:sym typeface="DM Sans"/>
              </a:rPr>
              <a:t> para conocer los códigos de los commits realizados. </a:t>
            </a:r>
            <a:endParaRPr sz="1350">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1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494" name="Google Shape;494;p113"/>
          <p:cNvGrpSpPr/>
          <p:nvPr/>
        </p:nvGrpSpPr>
        <p:grpSpPr>
          <a:xfrm>
            <a:off x="473351" y="619523"/>
            <a:ext cx="738900" cy="738900"/>
            <a:chOff x="473351" y="619523"/>
            <a:chExt cx="738900" cy="738900"/>
          </a:xfrm>
        </p:grpSpPr>
        <p:sp>
          <p:nvSpPr>
            <p:cNvPr id="495" name="Google Shape;495;p11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11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97" name="Google Shape;497;p113"/>
          <p:cNvSpPr txBox="1"/>
          <p:nvPr/>
        </p:nvSpPr>
        <p:spPr>
          <a:xfrm>
            <a:off x="473350" y="1682450"/>
            <a:ext cx="6167400" cy="1605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checkout rama:</a:t>
            </a:r>
            <a:r>
              <a:rPr lang="es" sz="1350">
                <a:solidFill>
                  <a:schemeClr val="lt1"/>
                </a:solidFill>
                <a:latin typeface="DM Sans"/>
                <a:ea typeface="DM Sans"/>
                <a:cs typeface="DM Sans"/>
                <a:sym typeface="DM Sans"/>
              </a:rPr>
              <a:t> para cambiar de rama e ir a un commit específico (debemos conocer su código anteriormente).</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merge rama:</a:t>
            </a:r>
            <a:r>
              <a:rPr lang="es" sz="1350">
                <a:solidFill>
                  <a:schemeClr val="lt1"/>
                </a:solidFill>
                <a:latin typeface="DM Sans"/>
                <a:ea typeface="DM Sans"/>
                <a:cs typeface="DM Sans"/>
                <a:sym typeface="DM Sans"/>
              </a:rPr>
              <a:t> Debemos estar en un MASTER para funcionar.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branch rama</a:t>
            </a:r>
            <a:r>
              <a:rPr lang="es" sz="1350">
                <a:solidFill>
                  <a:schemeClr val="lt1"/>
                </a:solidFill>
                <a:latin typeface="DM Sans"/>
                <a:ea typeface="DM Sans"/>
                <a:cs typeface="DM Sans"/>
                <a:sym typeface="DM Sans"/>
              </a:rPr>
              <a:t>: creación de una rama (si queremos eliminar una rama ponemos git branch -D nombre-rama).</a:t>
            </a:r>
            <a:endParaRPr sz="1350">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GitHub? </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508" name="Google Shape;508;p115"/>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09" name="Google Shape;509;p115"/>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u="sng">
                <a:solidFill>
                  <a:schemeClr val="hlink"/>
                </a:solidFill>
                <a:latin typeface="DM Sans"/>
                <a:ea typeface="DM Sans"/>
                <a:cs typeface="DM Sans"/>
                <a:sym typeface="DM Sans"/>
                <a:hlinkClick r:id="rId3"/>
              </a:rPr>
              <a:t>Github</a:t>
            </a:r>
            <a:r>
              <a:rPr lang="es" sz="1350">
                <a:solidFill>
                  <a:schemeClr val="dk1"/>
                </a:solidFill>
                <a:latin typeface="DM Sans"/>
                <a:ea typeface="DM Sans"/>
                <a:cs typeface="DM Sans"/>
                <a:sym typeface="DM Sans"/>
              </a:rPr>
              <a:t> es una especie de “red social” de programadores. Con este sitio podemos subir nuestros proyectos y lograr que otras personas colaboren.</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9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341" name="Google Shape;341;p9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342" name="Google Shape;342;p9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pSp>
        <p:nvGrpSpPr>
          <p:cNvPr id="514" name="Google Shape;514;p116"/>
          <p:cNvGrpSpPr/>
          <p:nvPr/>
        </p:nvGrpSpPr>
        <p:grpSpPr>
          <a:xfrm>
            <a:off x="4202556" y="994173"/>
            <a:ext cx="738900" cy="738900"/>
            <a:chOff x="974706" y="2467173"/>
            <a:chExt cx="738900" cy="738900"/>
          </a:xfrm>
        </p:grpSpPr>
        <p:sp>
          <p:nvSpPr>
            <p:cNvPr id="515" name="Google Shape;515;p11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11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17" name="Google Shape;517;p116"/>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highlight>
                <a:srgbClr val="EAFF6A"/>
              </a:highlight>
              <a:latin typeface="DM Sans"/>
              <a:ea typeface="DM Sans"/>
              <a:cs typeface="DM Sans"/>
              <a:sym typeface="DM Sans"/>
            </a:endParaRPr>
          </a:p>
        </p:txBody>
      </p:sp>
      <p:sp>
        <p:nvSpPr>
          <p:cNvPr id="518" name="Google Shape;518;p11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19" name="Google Shape;519;p116"/>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Subiremos nuestro primer repositorio.</a:t>
            </a:r>
            <a:endParaRPr sz="2000">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17"/>
          <p:cNvGrpSpPr/>
          <p:nvPr/>
        </p:nvGrpSpPr>
        <p:grpSpPr>
          <a:xfrm>
            <a:off x="457347" y="468297"/>
            <a:ext cx="431074" cy="431074"/>
            <a:chOff x="974706" y="2467173"/>
            <a:chExt cx="738900" cy="738900"/>
          </a:xfrm>
        </p:grpSpPr>
        <p:sp>
          <p:nvSpPr>
            <p:cNvPr id="525" name="Google Shape;525;p11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11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27" name="Google Shape;527;p11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latin typeface="DM Sans"/>
              <a:ea typeface="DM Sans"/>
              <a:cs typeface="DM Sans"/>
              <a:sym typeface="DM Sans"/>
            </a:endParaRPr>
          </a:p>
        </p:txBody>
      </p:sp>
      <p:pic>
        <p:nvPicPr>
          <p:cNvPr id="528" name="Google Shape;528;p11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9" name="Google Shape;529;p117"/>
          <p:cNvSpPr txBox="1"/>
          <p:nvPr/>
        </p:nvSpPr>
        <p:spPr>
          <a:xfrm>
            <a:off x="626025" y="20030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 el primer repositorio en GitHub con el material del proyecto de la clase anterior: Primer Módulo y Feliz Cumpleaños. </a:t>
            </a:r>
            <a:r>
              <a:rPr lang="es" sz="1350">
                <a:latin typeface="DM Sans"/>
                <a:ea typeface="DM Sans"/>
                <a:cs typeface="DM Sans"/>
                <a:sym typeface="DM Sans"/>
              </a:rPr>
              <a:t> </a:t>
            </a:r>
            <a:endParaRPr sz="1350">
              <a:latin typeface="DM Sans"/>
              <a:ea typeface="DM Sans"/>
              <a:cs typeface="DM Sans"/>
              <a:sym typeface="DM Sans"/>
            </a:endParaRPr>
          </a:p>
        </p:txBody>
      </p:sp>
      <p:sp>
        <p:nvSpPr>
          <p:cNvPr id="530" name="Google Shape;530;p1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8"/>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 vamos a subir nuestro repositorio</a:t>
            </a:r>
            <a:endParaRPr b="1" sz="4000">
              <a:solidFill>
                <a:schemeClr val="dk1"/>
              </a:solidFill>
              <a:latin typeface="DM Sans"/>
              <a:ea typeface="DM Sans"/>
              <a:cs typeface="DM Sans"/>
              <a:sym typeface="DM Sans"/>
            </a:endParaRPr>
          </a:p>
        </p:txBody>
      </p:sp>
      <p:sp>
        <p:nvSpPr>
          <p:cNvPr id="536" name="Google Shape;536;p118"/>
          <p:cNvSpPr txBox="1"/>
          <p:nvPr/>
        </p:nvSpPr>
        <p:spPr>
          <a:xfrm>
            <a:off x="457350" y="2374675"/>
            <a:ext cx="700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nuestra terminal y nos ubicamos en el proyecto creado en la clase pasada. Copiaremos las siguientes líneas para realizar el “push” de los archivos a nuestro servidor en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537" name="Google Shape;537;p118"/>
          <p:cNvGraphicFramePr/>
          <p:nvPr/>
        </p:nvGraphicFramePr>
        <p:xfrm>
          <a:off x="643800" y="3248250"/>
          <a:ext cx="3000000" cy="3000000"/>
        </p:xfrm>
        <a:graphic>
          <a:graphicData uri="http://schemas.openxmlformats.org/drawingml/2006/table">
            <a:tbl>
              <a:tblPr>
                <a:noFill/>
                <a:tableStyleId>{CEC34402-9662-443A-A32C-6D79810976F1}</a:tableStyleId>
              </a:tblPr>
              <a:tblGrid>
                <a:gridCol w="7856400"/>
              </a:tblGrid>
              <a:tr h="12086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Me ubico en mi repositorio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3F3F3"/>
                          </a:solidFill>
                          <a:highlight>
                            <a:schemeClr val="dk1"/>
                          </a:highlight>
                          <a:latin typeface="Didact Gothic"/>
                          <a:ea typeface="Didact Gothic"/>
                          <a:cs typeface="Didact Gothic"/>
                          <a:sym typeface="Didact Gothic"/>
                        </a:rPr>
                        <a:t>$ cd Documents/Proyectos_Coder/mi_repositorio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2: Indico cuál será mi nuevo repositorio remoto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remote add origin https://github.com/miuser/mi_repositorio.git</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grpSp>
        <p:nvGrpSpPr>
          <p:cNvPr id="538" name="Google Shape;538;p118"/>
          <p:cNvGrpSpPr/>
          <p:nvPr/>
        </p:nvGrpSpPr>
        <p:grpSpPr>
          <a:xfrm>
            <a:off x="457347" y="468297"/>
            <a:ext cx="431074" cy="431074"/>
            <a:chOff x="974706" y="2467173"/>
            <a:chExt cx="738900" cy="738900"/>
          </a:xfrm>
        </p:grpSpPr>
        <p:sp>
          <p:nvSpPr>
            <p:cNvPr id="539" name="Google Shape;539;p11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11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41" name="Google Shape;541;p11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19"/>
          <p:cNvSpPr txBox="1"/>
          <p:nvPr/>
        </p:nvSpPr>
        <p:spPr>
          <a:xfrm>
            <a:off x="457350" y="1458950"/>
            <a:ext cx="536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GitHub está trabajando…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547" name="Google Shape;547;p119"/>
          <p:cNvGraphicFramePr/>
          <p:nvPr/>
        </p:nvGraphicFramePr>
        <p:xfrm>
          <a:off x="2844150" y="1458950"/>
          <a:ext cx="3000000" cy="3000000"/>
        </p:xfrm>
        <a:graphic>
          <a:graphicData uri="http://schemas.openxmlformats.org/drawingml/2006/table">
            <a:tbl>
              <a:tblPr>
                <a:noFill/>
                <a:tableStyleId>{CEC34402-9662-443A-A32C-6D79810976F1}</a:tableStyleId>
              </a:tblPr>
              <a:tblGrid>
                <a:gridCol w="6051925"/>
              </a:tblGrid>
              <a:tr h="1893050">
                <a:tc>
                  <a:txBody>
                    <a:bodyPr/>
                    <a:lstStyle/>
                    <a:p>
                      <a:pPr indent="0" lvl="0" marL="0" rtl="0" algn="l">
                        <a:spcBef>
                          <a:spcPts val="0"/>
                        </a:spcBef>
                        <a:spcAft>
                          <a:spcPts val="0"/>
                        </a:spcAft>
                        <a:buClr>
                          <a:schemeClr val="dk1"/>
                        </a:buClr>
                        <a:buSzPts val="1100"/>
                        <a:buFont typeface="Arial"/>
                        <a:buNone/>
                      </a:pPr>
                      <a:r>
                        <a:rPr lang="es">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push -u origin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Username for 'https://github.com': miuser </a:t>
                      </a:r>
                      <a:r>
                        <a:rPr lang="es">
                          <a:solidFill>
                            <a:srgbClr val="999999"/>
                          </a:solidFill>
                          <a:highlight>
                            <a:schemeClr val="dk1"/>
                          </a:highlight>
                          <a:latin typeface="Didact Gothic"/>
                          <a:ea typeface="Didact Gothic"/>
                          <a:cs typeface="Didact Gothic"/>
                          <a:sym typeface="Didact Gothic"/>
                        </a:rPr>
                        <a:t>/* Pedirá el usuario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Password for 'https://isaine@github.com': </a:t>
                      </a:r>
                      <a:r>
                        <a:rPr lang="es">
                          <a:solidFill>
                            <a:srgbClr val="999999"/>
                          </a:solidFill>
                          <a:highlight>
                            <a:schemeClr val="dk1"/>
                          </a:highlight>
                          <a:latin typeface="Didact Gothic"/>
                          <a:ea typeface="Didact Gothic"/>
                          <a:cs typeface="Didact Gothic"/>
                          <a:sym typeface="Didact Gothic"/>
                        </a:rPr>
                        <a:t>/* Pedirá el la clave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Counting objects: 9,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Delta compression using up to 4 threads.</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Compressing objects: 100% (6/6),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Writing objects: 100% (9/9), 869 bytes | 217.00 KiB/s,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Total 9 (delta 2), reused 0 (delta 0)</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remote: Resolving deltas: 100% (2/2),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 https://github.com/miuser/mi_repositorio.git</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 * [new branch]  	master -&gt;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F3F3F3"/>
                          </a:solidFill>
                          <a:highlight>
                            <a:schemeClr val="dk1"/>
                          </a:highlight>
                          <a:latin typeface="Didact Gothic"/>
                          <a:ea typeface="Didact Gothic"/>
                          <a:cs typeface="Didact Gothic"/>
                          <a:sym typeface="Didact Gothic"/>
                        </a:rPr>
                        <a:t>Branch 'master' set up to track remote branch 'master' from 'origin'.</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48" name="Google Shape;548;p119"/>
          <p:cNvPicPr preferRelativeResize="0"/>
          <p:nvPr/>
        </p:nvPicPr>
        <p:blipFill>
          <a:blip r:embed="rId3">
            <a:alphaModFix/>
          </a:blip>
          <a:stretch>
            <a:fillRect/>
          </a:stretch>
        </p:blipFill>
        <p:spPr>
          <a:xfrm>
            <a:off x="827912" y="3201975"/>
            <a:ext cx="1317676" cy="1317676"/>
          </a:xfrm>
          <a:prstGeom prst="rect">
            <a:avLst/>
          </a:prstGeom>
          <a:noFill/>
          <a:ln>
            <a:noFill/>
          </a:ln>
        </p:spPr>
      </p:pic>
      <p:grpSp>
        <p:nvGrpSpPr>
          <p:cNvPr id="549" name="Google Shape;549;p119"/>
          <p:cNvGrpSpPr/>
          <p:nvPr/>
        </p:nvGrpSpPr>
        <p:grpSpPr>
          <a:xfrm>
            <a:off x="457347" y="468297"/>
            <a:ext cx="431074" cy="431074"/>
            <a:chOff x="974706" y="2467173"/>
            <a:chExt cx="738900" cy="738900"/>
          </a:xfrm>
        </p:grpSpPr>
        <p:sp>
          <p:nvSpPr>
            <p:cNvPr id="550" name="Google Shape;550;p11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119"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552" name="Google Shape;552;p11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20"/>
          <p:cNvSpPr txBox="1"/>
          <p:nvPr/>
        </p:nvSpPr>
        <p:spPr>
          <a:xfrm>
            <a:off x="457350" y="1321200"/>
            <a:ext cx="5368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archivos ya están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GitHub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58" name="Google Shape;558;p120"/>
          <p:cNvPicPr preferRelativeResize="0"/>
          <p:nvPr/>
        </p:nvPicPr>
        <p:blipFill>
          <a:blip r:embed="rId3">
            <a:alphaModFix/>
          </a:blip>
          <a:stretch>
            <a:fillRect/>
          </a:stretch>
        </p:blipFill>
        <p:spPr>
          <a:xfrm>
            <a:off x="1836025" y="1862900"/>
            <a:ext cx="6586450" cy="2658975"/>
          </a:xfrm>
          <a:prstGeom prst="rect">
            <a:avLst/>
          </a:prstGeom>
          <a:noFill/>
          <a:ln>
            <a:noFill/>
          </a:ln>
        </p:spPr>
      </p:pic>
      <p:grpSp>
        <p:nvGrpSpPr>
          <p:cNvPr id="559" name="Google Shape;559;p120"/>
          <p:cNvGrpSpPr/>
          <p:nvPr/>
        </p:nvGrpSpPr>
        <p:grpSpPr>
          <a:xfrm>
            <a:off x="457347" y="468297"/>
            <a:ext cx="431074" cy="431074"/>
            <a:chOff x="974706" y="2467173"/>
            <a:chExt cx="738900" cy="738900"/>
          </a:xfrm>
        </p:grpSpPr>
        <p:sp>
          <p:nvSpPr>
            <p:cNvPr id="560" name="Google Shape;560;p12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120"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562" name="Google Shape;562;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73" name="Google Shape;573;p12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Django?</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584" name="Google Shape;584;p124"/>
          <p:cNvSpPr txBox="1"/>
          <p:nvPr/>
        </p:nvSpPr>
        <p:spPr>
          <a:xfrm>
            <a:off x="473350" y="1908175"/>
            <a:ext cx="5864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Ya sabemos programar en Python, es momento de empezar a aplicar un poco de todo esto para poder crear un </a:t>
            </a:r>
            <a:r>
              <a:rPr b="1" lang="es" sz="1350">
                <a:latin typeface="DM Sans"/>
                <a:ea typeface="DM Sans"/>
                <a:cs typeface="DM Sans"/>
                <a:sym typeface="DM Sans"/>
              </a:rPr>
              <a:t>proyecto web</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realizar un proyecto web necesitaremos usar un </a:t>
            </a:r>
            <a:r>
              <a:rPr b="1" lang="es" sz="1350">
                <a:latin typeface="DM Sans"/>
                <a:ea typeface="DM Sans"/>
                <a:cs typeface="DM Sans"/>
                <a:sym typeface="DM Sans"/>
              </a:rPr>
              <a:t>framework</a:t>
            </a:r>
            <a:r>
              <a:rPr lang="es" sz="1350">
                <a:latin typeface="DM Sans"/>
                <a:ea typeface="DM Sans"/>
                <a:cs typeface="DM Sans"/>
                <a:sym typeface="DM Sans"/>
              </a:rPr>
              <a:t> que nos facilite esta tarea, el más sencillo de todos los frameworks web de Python es Flask. Pero en este apartado usaremos </a:t>
            </a:r>
            <a:r>
              <a:rPr b="1" lang="es" sz="1350">
                <a:latin typeface="DM Sans"/>
                <a:ea typeface="DM Sans"/>
                <a:cs typeface="DM Sans"/>
                <a:sym typeface="DM Sans"/>
              </a:rPr>
              <a:t>Django</a:t>
            </a:r>
            <a:r>
              <a:rPr lang="es" sz="1350">
                <a:latin typeface="DM Sans"/>
                <a:ea typeface="DM Sans"/>
                <a:cs typeface="DM Sans"/>
                <a:sym typeface="DM Sans"/>
              </a:rPr>
              <a:t> que es mucho más completo y es de </a:t>
            </a:r>
            <a:r>
              <a:rPr b="1" lang="es" sz="1350">
                <a:latin typeface="DM Sans"/>
                <a:ea typeface="DM Sans"/>
                <a:cs typeface="DM Sans"/>
                <a:sym typeface="DM Sans"/>
              </a:rPr>
              <a:t>código abierto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 framework? </a:t>
            </a:r>
            <a:endParaRPr b="1" sz="4000">
              <a:solidFill>
                <a:schemeClr val="dk1"/>
              </a:solidFill>
              <a:latin typeface="DM Sans"/>
              <a:ea typeface="DM Sans"/>
              <a:cs typeface="DM Sans"/>
              <a:sym typeface="DM Sans"/>
            </a:endParaRPr>
          </a:p>
        </p:txBody>
      </p:sp>
      <p:sp>
        <p:nvSpPr>
          <p:cNvPr id="590" name="Google Shape;590;p125"/>
          <p:cNvSpPr txBox="1"/>
          <p:nvPr/>
        </p:nvSpPr>
        <p:spPr>
          <a:xfrm>
            <a:off x="473350" y="1908175"/>
            <a:ext cx="422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entorno de trabajo, un ecosistema que nos facilita crear algo, en este caso un sitio web, sin mayores esfuerzos.</a:t>
            </a:r>
            <a:endParaRPr sz="1350">
              <a:latin typeface="DM Sans"/>
              <a:ea typeface="DM Sans"/>
              <a:cs typeface="DM Sans"/>
              <a:sym typeface="DM Sans"/>
            </a:endParaRPr>
          </a:p>
        </p:txBody>
      </p:sp>
      <p:pic>
        <p:nvPicPr>
          <p:cNvPr id="591" name="Google Shape;591;p125"/>
          <p:cNvPicPr preferRelativeResize="0"/>
          <p:nvPr/>
        </p:nvPicPr>
        <p:blipFill>
          <a:blip r:embed="rId3">
            <a:alphaModFix/>
          </a:blip>
          <a:stretch>
            <a:fillRect/>
          </a:stretch>
        </p:blipFill>
        <p:spPr>
          <a:xfrm>
            <a:off x="4867624" y="1908175"/>
            <a:ext cx="3746826" cy="224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99"/>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a:t>
            </a:r>
            <a:endParaRPr b="1" sz="4000">
              <a:solidFill>
                <a:schemeClr val="dk1"/>
              </a:solidFill>
              <a:latin typeface="DM Sans"/>
              <a:ea typeface="DM Sans"/>
              <a:cs typeface="DM Sans"/>
              <a:sym typeface="DM Sans"/>
            </a:endParaRPr>
          </a:p>
        </p:txBody>
      </p:sp>
      <p:sp>
        <p:nvSpPr>
          <p:cNvPr id="348" name="Google Shape;348;p99"/>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¿Recuerdas que la clase pasada te pedimos que instales Git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349" name="Google Shape;349;p99"/>
          <p:cNvGrpSpPr/>
          <p:nvPr/>
        </p:nvGrpSpPr>
        <p:grpSpPr>
          <a:xfrm>
            <a:off x="475501" y="619523"/>
            <a:ext cx="738900" cy="738900"/>
            <a:chOff x="473351" y="619523"/>
            <a:chExt cx="738900" cy="738900"/>
          </a:xfrm>
        </p:grpSpPr>
        <p:sp>
          <p:nvSpPr>
            <p:cNvPr id="350" name="Google Shape;350;p9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99"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2" name="Google Shape;352;p99"/>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2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97" name="Google Shape;597;p126"/>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A continuación vamos a crear nuestro primer proyecto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598" name="Google Shape;598;p126"/>
          <p:cNvGrpSpPr/>
          <p:nvPr/>
        </p:nvGrpSpPr>
        <p:grpSpPr>
          <a:xfrm>
            <a:off x="473351" y="619523"/>
            <a:ext cx="738900" cy="738900"/>
            <a:chOff x="473351" y="619523"/>
            <a:chExt cx="738900" cy="738900"/>
          </a:xfrm>
        </p:grpSpPr>
        <p:sp>
          <p:nvSpPr>
            <p:cNvPr id="599" name="Google Shape;599;p1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12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01" name="Google Shape;601;p12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127"/>
          <p:cNvGrpSpPr/>
          <p:nvPr/>
        </p:nvGrpSpPr>
        <p:grpSpPr>
          <a:xfrm>
            <a:off x="2172088" y="1852650"/>
            <a:ext cx="197100" cy="197100"/>
            <a:chOff x="2172088" y="1852650"/>
            <a:chExt cx="197100" cy="197100"/>
          </a:xfrm>
        </p:grpSpPr>
        <p:sp>
          <p:nvSpPr>
            <p:cNvPr id="607" name="Google Shape;607;p12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27"/>
          <p:cNvGrpSpPr/>
          <p:nvPr/>
        </p:nvGrpSpPr>
        <p:grpSpPr>
          <a:xfrm>
            <a:off x="2172088" y="2455775"/>
            <a:ext cx="197100" cy="197100"/>
            <a:chOff x="2172088" y="2455775"/>
            <a:chExt cx="197100" cy="197100"/>
          </a:xfrm>
        </p:grpSpPr>
        <p:sp>
          <p:nvSpPr>
            <p:cNvPr id="610" name="Google Shape;610;p12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2" name="Google Shape;612;p127"/>
          <p:cNvCxnSpPr>
            <a:endCxn id="610"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613" name="Google Shape;613;p127"/>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614" name="Google Shape;614;p127"/>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highlight>
                  <a:schemeClr val="lt1"/>
                </a:highlight>
                <a:latin typeface="DM Sans"/>
                <a:ea typeface="DM Sans"/>
                <a:cs typeface="DM Sans"/>
                <a:sym typeface="DM Sans"/>
              </a:rPr>
              <a:t>1. </a:t>
            </a:r>
            <a:r>
              <a:rPr lang="es" sz="1350">
                <a:solidFill>
                  <a:schemeClr val="dk1"/>
                </a:solidFill>
                <a:highlight>
                  <a:schemeClr val="lt1"/>
                </a:highlight>
                <a:latin typeface="DM Sans"/>
                <a:ea typeface="DM Sans"/>
                <a:cs typeface="DM Sans"/>
                <a:sym typeface="DM Sans"/>
              </a:rPr>
              <a:t>Crear una carpeta, en mi caso, </a:t>
            </a:r>
            <a:r>
              <a:rPr lang="es" sz="1350">
                <a:solidFill>
                  <a:schemeClr val="dk1"/>
                </a:solidFill>
                <a:highlight>
                  <a:srgbClr val="EAFF6A"/>
                </a:highlight>
                <a:latin typeface="DM Sans"/>
                <a:ea typeface="DM Sans"/>
                <a:cs typeface="DM Sans"/>
                <a:sym typeface="DM Sans"/>
              </a:rPr>
              <a:t>PythonProyecto1</a:t>
            </a:r>
            <a:endParaRPr sz="1350">
              <a:solidFill>
                <a:schemeClr val="dk1"/>
              </a:solidFill>
              <a:highlight>
                <a:srgbClr val="EAFF6A"/>
              </a:highlight>
              <a:latin typeface="DM Sans"/>
              <a:ea typeface="DM Sans"/>
              <a:cs typeface="DM Sans"/>
              <a:sym typeface="DM Sans"/>
            </a:endParaRPr>
          </a:p>
        </p:txBody>
      </p:sp>
      <p:sp>
        <p:nvSpPr>
          <p:cNvPr id="615" name="Google Shape;615;p127"/>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2000"/>
              <a:buFont typeface="Arial"/>
              <a:buNone/>
            </a:pPr>
            <a:r>
              <a:rPr b="1" lang="es" sz="1350">
                <a:solidFill>
                  <a:schemeClr val="dk1"/>
                </a:solidFill>
                <a:highlight>
                  <a:schemeClr val="lt1"/>
                </a:highlight>
                <a:latin typeface="DM Sans"/>
                <a:ea typeface="DM Sans"/>
                <a:cs typeface="DM Sans"/>
                <a:sym typeface="DM Sans"/>
              </a:rPr>
              <a:t>2. </a:t>
            </a:r>
            <a:r>
              <a:rPr lang="es" sz="1350">
                <a:solidFill>
                  <a:schemeClr val="dk1"/>
                </a:solidFill>
                <a:highlight>
                  <a:schemeClr val="lt1"/>
                </a:highlight>
                <a:latin typeface="DM Sans"/>
                <a:ea typeface="DM Sans"/>
                <a:cs typeface="DM Sans"/>
                <a:sym typeface="DM Sans"/>
              </a:rPr>
              <a:t>Iniciar VSC o tu editor ( o incluso cmd) y pararte en esa carpeta.</a:t>
            </a:r>
            <a:endParaRPr sz="1350">
              <a:solidFill>
                <a:schemeClr val="dk1"/>
              </a:solidFill>
              <a:latin typeface="DM Sans"/>
              <a:ea typeface="DM Sans"/>
              <a:cs typeface="DM Sans"/>
              <a:sym typeface="DM Sans"/>
            </a:endParaRPr>
          </a:p>
        </p:txBody>
      </p:sp>
      <p:grpSp>
        <p:nvGrpSpPr>
          <p:cNvPr id="616" name="Google Shape;616;p127"/>
          <p:cNvGrpSpPr/>
          <p:nvPr/>
        </p:nvGrpSpPr>
        <p:grpSpPr>
          <a:xfrm>
            <a:off x="2172088" y="3082350"/>
            <a:ext cx="197100" cy="197100"/>
            <a:chOff x="2172088" y="3058775"/>
            <a:chExt cx="197100" cy="197100"/>
          </a:xfrm>
        </p:grpSpPr>
        <p:sp>
          <p:nvSpPr>
            <p:cNvPr id="617" name="Google Shape;617;p12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9" name="Google Shape;619;p127"/>
          <p:cNvCxnSpPr>
            <a:endCxn id="617"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620" name="Google Shape;620;p127"/>
          <p:cNvSpPr txBox="1"/>
          <p:nvPr/>
        </p:nvSpPr>
        <p:spPr>
          <a:xfrm>
            <a:off x="2690573" y="2984688"/>
            <a:ext cx="42813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2000"/>
              <a:buFont typeface="Arial"/>
              <a:buNone/>
            </a:pPr>
            <a:r>
              <a:rPr b="1" lang="es" sz="1350">
                <a:solidFill>
                  <a:schemeClr val="dk1"/>
                </a:solidFill>
                <a:highlight>
                  <a:schemeClr val="lt1"/>
                </a:highlight>
                <a:latin typeface="DM Sans"/>
                <a:ea typeface="DM Sans"/>
                <a:cs typeface="DM Sans"/>
                <a:sym typeface="DM Sans"/>
              </a:rPr>
              <a:t>3. </a:t>
            </a:r>
            <a:r>
              <a:rPr lang="es" sz="1350">
                <a:solidFill>
                  <a:schemeClr val="dk1"/>
                </a:solidFill>
                <a:highlight>
                  <a:schemeClr val="lt1"/>
                </a:highlight>
                <a:latin typeface="DM Sans"/>
                <a:ea typeface="DM Sans"/>
                <a:cs typeface="DM Sans"/>
                <a:sym typeface="DM Sans"/>
              </a:rPr>
              <a:t>Escribir </a:t>
            </a:r>
            <a:r>
              <a:rPr b="1" lang="es" sz="1350">
                <a:solidFill>
                  <a:schemeClr val="dk1"/>
                </a:solidFill>
                <a:highlight>
                  <a:srgbClr val="EAFF6A"/>
                </a:highlight>
                <a:latin typeface="DM Sans"/>
                <a:ea typeface="DM Sans"/>
                <a:cs typeface="DM Sans"/>
                <a:sym typeface="DM Sans"/>
              </a:rPr>
              <a:t>django-admin startproject Proyecto1 .</a:t>
            </a:r>
            <a:endParaRPr b="1"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(si, al final va un punto). </a:t>
            </a:r>
            <a:r>
              <a:rPr lang="es" sz="1100">
                <a:solidFill>
                  <a:schemeClr val="dk1"/>
                </a:solidFill>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Para esto deberemos tener instalar Django por medio de la terminal ejecutando el comando </a:t>
            </a:r>
            <a:r>
              <a:rPr lang="es" sz="1350">
                <a:solidFill>
                  <a:schemeClr val="dk1"/>
                </a:solidFill>
                <a:highlight>
                  <a:schemeClr val="accent6"/>
                </a:highlight>
                <a:latin typeface="DM Sans"/>
                <a:ea typeface="DM Sans"/>
                <a:cs typeface="DM Sans"/>
                <a:sym typeface="DM Sans"/>
              </a:rPr>
              <a:t>pip3 install Django</a:t>
            </a:r>
            <a:endParaRPr b="1" sz="1350">
              <a:solidFill>
                <a:schemeClr val="dk1"/>
              </a:solidFill>
              <a:highlight>
                <a:schemeClr val="accent6"/>
              </a:highlight>
              <a:latin typeface="DM Sans"/>
              <a:ea typeface="DM Sans"/>
              <a:cs typeface="DM Sans"/>
              <a:sym typeface="DM Sans"/>
            </a:endParaRPr>
          </a:p>
        </p:txBody>
      </p:sp>
      <p:sp>
        <p:nvSpPr>
          <p:cNvPr id="621" name="Google Shape;621;p127"/>
          <p:cNvSpPr txBox="1"/>
          <p:nvPr/>
        </p:nvSpPr>
        <p:spPr>
          <a:xfrm>
            <a:off x="696725" y="4166425"/>
            <a:ext cx="7862100" cy="392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2000"/>
              <a:buFont typeface="Arial"/>
              <a:buNone/>
            </a:pPr>
            <a:r>
              <a:rPr b="1" lang="es" sz="1350">
                <a:solidFill>
                  <a:schemeClr val="dk1"/>
                </a:solidFill>
                <a:latin typeface="DM Sans"/>
                <a:ea typeface="DM Sans"/>
                <a:cs typeface="DM Sans"/>
                <a:sym typeface="DM Sans"/>
              </a:rPr>
              <a:t>“Donde Proyecto1 será una nueva carpeta que se creará en PythonProyecto1”</a:t>
            </a:r>
            <a:endParaRPr b="1" sz="1350">
              <a:solidFill>
                <a:schemeClr val="dk1"/>
              </a:solidFill>
              <a:latin typeface="DM Sans"/>
              <a:ea typeface="DM Sans"/>
              <a:cs typeface="DM Sans"/>
              <a:sym typeface="DM Sans"/>
            </a:endParaRPr>
          </a:p>
        </p:txBody>
      </p:sp>
      <p:grpSp>
        <p:nvGrpSpPr>
          <p:cNvPr id="622" name="Google Shape;622;p127"/>
          <p:cNvGrpSpPr/>
          <p:nvPr/>
        </p:nvGrpSpPr>
        <p:grpSpPr>
          <a:xfrm>
            <a:off x="8326376" y="68423"/>
            <a:ext cx="738900" cy="738900"/>
            <a:chOff x="473351" y="619523"/>
            <a:chExt cx="738900" cy="738900"/>
          </a:xfrm>
        </p:grpSpPr>
        <p:sp>
          <p:nvSpPr>
            <p:cNvPr id="623" name="Google Shape;623;p12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12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8"/>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630" name="Google Shape;630;p128"/>
          <p:cNvSpPr txBox="1"/>
          <p:nvPr/>
        </p:nvSpPr>
        <p:spPr>
          <a:xfrm>
            <a:off x="4537450" y="1912500"/>
            <a:ext cx="4078800" cy="113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350">
                <a:solidFill>
                  <a:schemeClr val="dk1"/>
                </a:solidFill>
                <a:latin typeface="DM Sans"/>
                <a:ea typeface="DM Sans"/>
                <a:cs typeface="DM Sans"/>
                <a:sym typeface="DM Sans"/>
              </a:rPr>
              <a:t>Hasta acá deberíamos tener algo así. </a:t>
            </a:r>
            <a:endParaRPr sz="135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Con este comando se creará una carpeta y un archivo </a:t>
            </a:r>
            <a:r>
              <a:rPr lang="es" sz="1350">
                <a:solidFill>
                  <a:schemeClr val="dk1"/>
                </a:solidFill>
                <a:highlight>
                  <a:schemeClr val="accent6"/>
                </a:highlight>
                <a:latin typeface="DM Sans"/>
                <a:ea typeface="DM Sans"/>
                <a:cs typeface="DM Sans"/>
                <a:sym typeface="DM Sans"/>
              </a:rPr>
              <a:t>manage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000"/>
              <a:buFont typeface="Arial"/>
              <a:buNone/>
            </a:pPr>
            <a:r>
              <a:t/>
            </a:r>
            <a:endParaRPr sz="1350">
              <a:solidFill>
                <a:schemeClr val="dk1"/>
              </a:solidFill>
              <a:latin typeface="DM Sans"/>
              <a:ea typeface="DM Sans"/>
              <a:cs typeface="DM Sans"/>
              <a:sym typeface="DM Sans"/>
            </a:endParaRPr>
          </a:p>
        </p:txBody>
      </p:sp>
      <p:grpSp>
        <p:nvGrpSpPr>
          <p:cNvPr id="631" name="Google Shape;631;p128"/>
          <p:cNvGrpSpPr/>
          <p:nvPr/>
        </p:nvGrpSpPr>
        <p:grpSpPr>
          <a:xfrm>
            <a:off x="8326376" y="68423"/>
            <a:ext cx="738900" cy="738900"/>
            <a:chOff x="473351" y="619523"/>
            <a:chExt cx="738900" cy="738900"/>
          </a:xfrm>
        </p:grpSpPr>
        <p:sp>
          <p:nvSpPr>
            <p:cNvPr id="632" name="Google Shape;632;p12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12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634" name="Google Shape;634;p128"/>
          <p:cNvPicPr preferRelativeResize="0"/>
          <p:nvPr/>
        </p:nvPicPr>
        <p:blipFill>
          <a:blip r:embed="rId4">
            <a:alphaModFix/>
          </a:blip>
          <a:stretch>
            <a:fillRect/>
          </a:stretch>
        </p:blipFill>
        <p:spPr>
          <a:xfrm>
            <a:off x="555425" y="1841300"/>
            <a:ext cx="3777975" cy="2845350"/>
          </a:xfrm>
          <a:prstGeom prst="rect">
            <a:avLst/>
          </a:prstGeom>
          <a:noFill/>
          <a:ln>
            <a:noFill/>
          </a:ln>
        </p:spPr>
      </p:pic>
      <p:pic>
        <p:nvPicPr>
          <p:cNvPr id="635" name="Google Shape;635;p128"/>
          <p:cNvPicPr preferRelativeResize="0"/>
          <p:nvPr/>
        </p:nvPicPr>
        <p:blipFill>
          <a:blip r:embed="rId5">
            <a:alphaModFix/>
          </a:blip>
          <a:stretch>
            <a:fillRect/>
          </a:stretch>
        </p:blipFill>
        <p:spPr>
          <a:xfrm>
            <a:off x="4485800" y="3282950"/>
            <a:ext cx="4076700" cy="1104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29"/>
          <p:cNvSpPr txBox="1"/>
          <p:nvPr/>
        </p:nvSpPr>
        <p:spPr>
          <a:xfrm>
            <a:off x="454975" y="827025"/>
            <a:ext cx="78666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rgbClr val="EAFF6A"/>
                </a:solidFill>
                <a:latin typeface="DM Sans"/>
                <a:ea typeface="DM Sans"/>
                <a:cs typeface="DM Sans"/>
                <a:sym typeface="DM Sans"/>
              </a:rPr>
              <a:t>Manage </a:t>
            </a:r>
            <a:r>
              <a:rPr lang="es" sz="2200">
                <a:solidFill>
                  <a:schemeClr val="lt1"/>
                </a:solidFill>
                <a:latin typeface="DM Sans"/>
                <a:ea typeface="DM Sans"/>
                <a:cs typeface="DM Sans"/>
                <a:sym typeface="DM Sans"/>
              </a:rPr>
              <a:t>es importante porque nos permite interactuar con los proyectos, con algunos comandos muy simples. Por ejemplo: ayudas, migraciones, testeos, etc. </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200">
              <a:solidFill>
                <a:schemeClr val="lt1"/>
              </a:solidFill>
              <a:latin typeface="DM Sans"/>
              <a:ea typeface="DM Sans"/>
              <a:cs typeface="DM Sans"/>
              <a:sym typeface="DM Sans"/>
            </a:endParaRPr>
          </a:p>
          <a:p>
            <a:pPr indent="0" lvl="0" marL="0" rtl="0" algn="l">
              <a:spcBef>
                <a:spcPts val="0"/>
              </a:spcBef>
              <a:spcAft>
                <a:spcPts val="0"/>
              </a:spcAft>
              <a:buNone/>
            </a:pPr>
            <a:r>
              <a:rPr lang="es" sz="2200">
                <a:solidFill>
                  <a:schemeClr val="lt1"/>
                </a:solidFill>
                <a:latin typeface="DM Sans"/>
                <a:ea typeface="DM Sans"/>
                <a:cs typeface="DM Sans"/>
                <a:sym typeface="DM Sans"/>
              </a:rPr>
              <a:t>En  la carpeta </a:t>
            </a:r>
            <a:r>
              <a:rPr lang="es" sz="2200">
                <a:solidFill>
                  <a:srgbClr val="EAFF6A"/>
                </a:solidFill>
                <a:latin typeface="DM Sans"/>
                <a:ea typeface="DM Sans"/>
                <a:cs typeface="DM Sans"/>
                <a:sym typeface="DM Sans"/>
              </a:rPr>
              <a:t>Proyecto1 </a:t>
            </a:r>
            <a:r>
              <a:rPr lang="es" sz="2200">
                <a:solidFill>
                  <a:schemeClr val="lt1"/>
                </a:solidFill>
                <a:latin typeface="DM Sans"/>
                <a:ea typeface="DM Sans"/>
                <a:cs typeface="DM Sans"/>
                <a:sym typeface="DM Sans"/>
              </a:rPr>
              <a:t>veremos que hay varios archivos </a:t>
            </a:r>
            <a:r>
              <a:rPr lang="es" sz="2200">
                <a:solidFill>
                  <a:srgbClr val="EAFF6A"/>
                </a:solidFill>
                <a:latin typeface="DM Sans"/>
                <a:ea typeface="DM Sans"/>
                <a:cs typeface="DM Sans"/>
                <a:sym typeface="DM Sans"/>
              </a:rPr>
              <a:t>.py.</a:t>
            </a:r>
            <a:endParaRPr sz="2200">
              <a:solidFill>
                <a:srgbClr val="EAFF6A"/>
              </a:solidFill>
              <a:latin typeface="DM Sans"/>
              <a:ea typeface="DM Sans"/>
              <a:cs typeface="DM Sans"/>
              <a:sym typeface="DM Sans"/>
            </a:endParaRPr>
          </a:p>
          <a:p>
            <a:pPr indent="0" lvl="0" marL="0" rtl="0" algn="l">
              <a:spcBef>
                <a:spcPts val="0"/>
              </a:spcBef>
              <a:spcAft>
                <a:spcPts val="0"/>
              </a:spcAft>
              <a:buNone/>
            </a:pPr>
            <a:r>
              <a:rPr lang="es" sz="2200">
                <a:solidFill>
                  <a:srgbClr val="EAFF6A"/>
                </a:solidFill>
                <a:latin typeface="DM Sans"/>
                <a:ea typeface="DM Sans"/>
                <a:cs typeface="DM Sans"/>
                <a:sym typeface="DM Sans"/>
              </a:rPr>
              <a:t>__init__.py</a:t>
            </a:r>
            <a:r>
              <a:rPr lang="es" sz="2200">
                <a:solidFill>
                  <a:schemeClr val="lt1"/>
                </a:solidFill>
                <a:latin typeface="DM Sans"/>
                <a:ea typeface="DM Sans"/>
                <a:cs typeface="DM Sans"/>
                <a:sym typeface="DM Sans"/>
              </a:rPr>
              <a:t> para que sepa que es un paquete, </a:t>
            </a:r>
            <a:r>
              <a:rPr lang="es" sz="2200">
                <a:solidFill>
                  <a:srgbClr val="EAFF6A"/>
                </a:solidFill>
                <a:latin typeface="DM Sans"/>
                <a:ea typeface="DM Sans"/>
                <a:cs typeface="DM Sans"/>
                <a:sym typeface="DM Sans"/>
              </a:rPr>
              <a:t>__settings.py</a:t>
            </a:r>
            <a:r>
              <a:rPr lang="es" sz="2200">
                <a:solidFill>
                  <a:schemeClr val="lt1"/>
                </a:solidFill>
                <a:latin typeface="DM Sans"/>
                <a:ea typeface="DM Sans"/>
                <a:cs typeface="DM Sans"/>
                <a:sym typeface="DM Sans"/>
              </a:rPr>
              <a:t> para manipular la configuración, y </a:t>
            </a:r>
            <a:r>
              <a:rPr lang="es" sz="2200">
                <a:solidFill>
                  <a:srgbClr val="EAFF6A"/>
                </a:solidFill>
                <a:latin typeface="DM Sans"/>
                <a:ea typeface="DM Sans"/>
                <a:cs typeface="DM Sans"/>
                <a:sym typeface="DM Sans"/>
              </a:rPr>
              <a:t>url/wsgi</a:t>
            </a:r>
            <a:r>
              <a:rPr lang="es" sz="2200">
                <a:solidFill>
                  <a:schemeClr val="lt1"/>
                </a:solidFill>
                <a:latin typeface="DM Sans"/>
                <a:ea typeface="DM Sans"/>
                <a:cs typeface="DM Sans"/>
                <a:sym typeface="DM Sans"/>
              </a:rPr>
              <a:t> que pronto sabremos su uso.</a:t>
            </a:r>
            <a:endParaRPr sz="22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130"/>
          <p:cNvGrpSpPr/>
          <p:nvPr/>
        </p:nvGrpSpPr>
        <p:grpSpPr>
          <a:xfrm>
            <a:off x="2172088" y="2455775"/>
            <a:ext cx="197100" cy="197100"/>
            <a:chOff x="2172088" y="2455775"/>
            <a:chExt cx="197100" cy="197100"/>
          </a:xfrm>
        </p:grpSpPr>
        <p:sp>
          <p:nvSpPr>
            <p:cNvPr id="646" name="Google Shape;646;p13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130"/>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649" name="Google Shape;649;p130"/>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350">
                <a:solidFill>
                  <a:schemeClr val="dk1"/>
                </a:solidFill>
                <a:highlight>
                  <a:schemeClr val="lt1"/>
                </a:highlight>
                <a:latin typeface="DM Sans"/>
                <a:ea typeface="DM Sans"/>
                <a:cs typeface="DM Sans"/>
                <a:sym typeface="DM Sans"/>
              </a:rPr>
              <a:t>4. </a:t>
            </a:r>
            <a:r>
              <a:rPr lang="es" sz="1350">
                <a:solidFill>
                  <a:schemeClr val="dk1"/>
                </a:solidFill>
                <a:highlight>
                  <a:schemeClr val="lt1"/>
                </a:highlight>
                <a:latin typeface="DM Sans"/>
                <a:ea typeface="DM Sans"/>
                <a:cs typeface="DM Sans"/>
                <a:sym typeface="DM Sans"/>
              </a:rPr>
              <a:t>Tipeamos </a:t>
            </a:r>
            <a:r>
              <a:rPr b="1" lang="es" sz="1350">
                <a:solidFill>
                  <a:schemeClr val="dk1"/>
                </a:solidFill>
                <a:highlight>
                  <a:srgbClr val="EAFF6A"/>
                </a:highlight>
                <a:latin typeface="DM Sans"/>
                <a:ea typeface="DM Sans"/>
                <a:cs typeface="DM Sans"/>
                <a:sym typeface="DM Sans"/>
              </a:rPr>
              <a:t>python manage.py migrate</a:t>
            </a:r>
            <a:endParaRPr sz="1350">
              <a:solidFill>
                <a:schemeClr val="dk1"/>
              </a:solidFill>
              <a:highlight>
                <a:srgbClr val="EAFF6A"/>
              </a:highlight>
              <a:latin typeface="DM Sans"/>
              <a:ea typeface="DM Sans"/>
              <a:cs typeface="DM Sans"/>
              <a:sym typeface="DM Sans"/>
            </a:endParaRPr>
          </a:p>
        </p:txBody>
      </p:sp>
      <p:grpSp>
        <p:nvGrpSpPr>
          <p:cNvPr id="650" name="Google Shape;650;p130"/>
          <p:cNvGrpSpPr/>
          <p:nvPr/>
        </p:nvGrpSpPr>
        <p:grpSpPr>
          <a:xfrm>
            <a:off x="2172088" y="3082350"/>
            <a:ext cx="197100" cy="197100"/>
            <a:chOff x="2172088" y="3058775"/>
            <a:chExt cx="197100" cy="197100"/>
          </a:xfrm>
        </p:grpSpPr>
        <p:sp>
          <p:nvSpPr>
            <p:cNvPr id="651" name="Google Shape;651;p130"/>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0"/>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 name="Google Shape;653;p130"/>
          <p:cNvCxnSpPr>
            <a:endCxn id="651"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654" name="Google Shape;654;p130"/>
          <p:cNvSpPr txBox="1"/>
          <p:nvPr/>
        </p:nvSpPr>
        <p:spPr>
          <a:xfrm>
            <a:off x="2690573" y="2984688"/>
            <a:ext cx="42813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highlight>
                  <a:schemeClr val="lt1"/>
                </a:highlight>
                <a:latin typeface="DM Sans"/>
                <a:ea typeface="DM Sans"/>
                <a:cs typeface="DM Sans"/>
                <a:sym typeface="DM Sans"/>
              </a:rPr>
              <a:t>5. </a:t>
            </a:r>
            <a:r>
              <a:rPr lang="es" sz="1350">
                <a:solidFill>
                  <a:schemeClr val="dk1"/>
                </a:solidFill>
                <a:latin typeface="DM Sans"/>
                <a:ea typeface="DM Sans"/>
                <a:cs typeface="DM Sans"/>
                <a:sym typeface="DM Sans"/>
              </a:rPr>
              <a:t>Verificamos con: </a:t>
            </a:r>
            <a:r>
              <a:rPr b="1" lang="es" sz="1350">
                <a:solidFill>
                  <a:schemeClr val="dk1"/>
                </a:solidFill>
                <a:highlight>
                  <a:srgbClr val="EAFF6A"/>
                </a:highlight>
                <a:latin typeface="DM Sans"/>
                <a:ea typeface="DM Sans"/>
                <a:cs typeface="DM Sans"/>
                <a:sym typeface="DM Sans"/>
              </a:rPr>
              <a:t>python manage.py runserver</a:t>
            </a:r>
            <a:endParaRPr b="1" sz="1350">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grpSp>
        <p:nvGrpSpPr>
          <p:cNvPr id="655" name="Google Shape;655;p130"/>
          <p:cNvGrpSpPr/>
          <p:nvPr/>
        </p:nvGrpSpPr>
        <p:grpSpPr>
          <a:xfrm>
            <a:off x="8326376" y="68423"/>
            <a:ext cx="738900" cy="738900"/>
            <a:chOff x="473351" y="619523"/>
            <a:chExt cx="738900" cy="738900"/>
          </a:xfrm>
        </p:grpSpPr>
        <p:sp>
          <p:nvSpPr>
            <p:cNvPr id="656" name="Google Shape;656;p13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13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31"/>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grpSp>
        <p:nvGrpSpPr>
          <p:cNvPr id="663" name="Google Shape;663;p131"/>
          <p:cNvGrpSpPr/>
          <p:nvPr/>
        </p:nvGrpSpPr>
        <p:grpSpPr>
          <a:xfrm>
            <a:off x="8326376" y="68423"/>
            <a:ext cx="738900" cy="738900"/>
            <a:chOff x="473351" y="619523"/>
            <a:chExt cx="738900" cy="738900"/>
          </a:xfrm>
        </p:grpSpPr>
        <p:sp>
          <p:nvSpPr>
            <p:cNvPr id="664" name="Google Shape;664;p13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13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666" name="Google Shape;666;p131"/>
          <p:cNvPicPr preferRelativeResize="0"/>
          <p:nvPr/>
        </p:nvPicPr>
        <p:blipFill>
          <a:blip r:embed="rId4">
            <a:alphaModFix/>
          </a:blip>
          <a:stretch>
            <a:fillRect/>
          </a:stretch>
        </p:blipFill>
        <p:spPr>
          <a:xfrm>
            <a:off x="355975" y="1944500"/>
            <a:ext cx="4362575" cy="3039200"/>
          </a:xfrm>
          <a:prstGeom prst="rect">
            <a:avLst/>
          </a:prstGeom>
          <a:noFill/>
          <a:ln>
            <a:noFill/>
          </a:ln>
        </p:spPr>
      </p:pic>
      <p:pic>
        <p:nvPicPr>
          <p:cNvPr id="667" name="Google Shape;667;p131"/>
          <p:cNvPicPr preferRelativeResize="0"/>
          <p:nvPr/>
        </p:nvPicPr>
        <p:blipFill>
          <a:blip r:embed="rId5">
            <a:alphaModFix/>
          </a:blip>
          <a:stretch>
            <a:fillRect/>
          </a:stretch>
        </p:blipFill>
        <p:spPr>
          <a:xfrm>
            <a:off x="4802425" y="2648300"/>
            <a:ext cx="4262849" cy="12485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132"/>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sp>
        <p:nvSpPr>
          <p:cNvPr id="673" name="Google Shape;673;p132"/>
          <p:cNvSpPr txBox="1"/>
          <p:nvPr/>
        </p:nvSpPr>
        <p:spPr>
          <a:xfrm>
            <a:off x="418300" y="1996050"/>
            <a:ext cx="3000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Aquí también podemos ver el comando a utilizar para la creación de nuestro proyecto </a:t>
            </a:r>
            <a:endParaRPr/>
          </a:p>
        </p:txBody>
      </p:sp>
      <p:sp>
        <p:nvSpPr>
          <p:cNvPr id="674" name="Google Shape;674;p132"/>
          <p:cNvSpPr txBox="1"/>
          <p:nvPr/>
        </p:nvSpPr>
        <p:spPr>
          <a:xfrm>
            <a:off x="4138600" y="1888350"/>
            <a:ext cx="3000000" cy="1639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E8E7E3"/>
                </a:solidFill>
                <a:latin typeface="DM Sans"/>
                <a:ea typeface="DM Sans"/>
                <a:cs typeface="DM Sans"/>
                <a:sym typeface="DM Sans"/>
              </a:rPr>
              <a:t>sudo pip install django</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pip3</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python -m pip install django</a:t>
            </a:r>
            <a:endParaRPr sz="1350">
              <a:solidFill>
                <a:srgbClr val="E8E7E3"/>
              </a:solidFill>
              <a:latin typeface="DM Sans"/>
              <a:ea typeface="DM Sans"/>
              <a:cs typeface="DM Sans"/>
              <a:sym typeface="DM Sans"/>
            </a:endParaRPr>
          </a:p>
          <a:p>
            <a:pPr indent="0" lvl="0" marL="0" rtl="0" algn="l">
              <a:spcBef>
                <a:spcPts val="0"/>
              </a:spcBef>
              <a:spcAft>
                <a:spcPts val="0"/>
              </a:spcAft>
              <a:buNone/>
            </a:pPr>
            <a:r>
              <a:t/>
            </a:r>
            <a:endParaRPr sz="1350">
              <a:solidFill>
                <a:srgbClr val="E8E7E3"/>
              </a:solidFill>
              <a:latin typeface="DM Sans"/>
              <a:ea typeface="DM Sans"/>
              <a:cs typeface="DM Sans"/>
              <a:sym typeface="DM Sans"/>
            </a:endParaRPr>
          </a:p>
          <a:p>
            <a:pPr indent="0" lvl="0" marL="0" rtl="0" algn="l">
              <a:spcBef>
                <a:spcPts val="0"/>
              </a:spcBef>
              <a:spcAft>
                <a:spcPts val="0"/>
              </a:spcAft>
              <a:buNone/>
            </a:pPr>
            <a:r>
              <a:rPr lang="es" sz="1350">
                <a:solidFill>
                  <a:srgbClr val="E8E7E3"/>
                </a:solidFill>
                <a:latin typeface="DM Sans"/>
                <a:ea typeface="DM Sans"/>
                <a:cs typeface="DM Sans"/>
                <a:sym typeface="DM Sans"/>
              </a:rPr>
              <a:t>python -m django startproject Proyecto1</a:t>
            </a:r>
            <a:endParaRPr sz="1350">
              <a:solidFill>
                <a:srgbClr val="E8E7E3"/>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675" name="Google Shape;675;p132"/>
          <p:cNvGrpSpPr/>
          <p:nvPr/>
        </p:nvGrpSpPr>
        <p:grpSpPr>
          <a:xfrm>
            <a:off x="8326376" y="68423"/>
            <a:ext cx="738900" cy="738900"/>
            <a:chOff x="473351" y="619523"/>
            <a:chExt cx="738900" cy="738900"/>
          </a:xfrm>
        </p:grpSpPr>
        <p:sp>
          <p:nvSpPr>
            <p:cNvPr id="676" name="Google Shape;676;p13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13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33"/>
          <p:cNvSpPr txBox="1"/>
          <p:nvPr/>
        </p:nvSpPr>
        <p:spPr>
          <a:xfrm>
            <a:off x="257175" y="619525"/>
            <a:ext cx="8670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Pasos para crear nuestro proyecto</a:t>
            </a:r>
            <a:endParaRPr b="1" sz="4000">
              <a:solidFill>
                <a:schemeClr val="dk1"/>
              </a:solidFill>
              <a:latin typeface="DM Sans"/>
              <a:ea typeface="DM Sans"/>
              <a:cs typeface="DM Sans"/>
              <a:sym typeface="DM Sans"/>
            </a:endParaRPr>
          </a:p>
        </p:txBody>
      </p:sp>
      <p:pic>
        <p:nvPicPr>
          <p:cNvPr id="683" name="Google Shape;683;p133"/>
          <p:cNvPicPr preferRelativeResize="0"/>
          <p:nvPr/>
        </p:nvPicPr>
        <p:blipFill>
          <a:blip r:embed="rId3">
            <a:alphaModFix/>
          </a:blip>
          <a:stretch>
            <a:fillRect/>
          </a:stretch>
        </p:blipFill>
        <p:spPr>
          <a:xfrm>
            <a:off x="2017038" y="1726031"/>
            <a:ext cx="5109924" cy="2266982"/>
          </a:xfrm>
          <a:prstGeom prst="rect">
            <a:avLst/>
          </a:prstGeom>
          <a:noFill/>
          <a:ln cap="flat" cmpd="sng" w="19050">
            <a:solidFill>
              <a:schemeClr val="accent6"/>
            </a:solidFill>
            <a:prstDash val="solid"/>
            <a:round/>
            <a:headEnd len="sm" w="sm" type="none"/>
            <a:tailEnd len="sm" w="sm" type="none"/>
          </a:ln>
        </p:spPr>
      </p:pic>
      <p:sp>
        <p:nvSpPr>
          <p:cNvPr id="684" name="Google Shape;684;p133"/>
          <p:cNvSpPr txBox="1"/>
          <p:nvPr/>
        </p:nvSpPr>
        <p:spPr>
          <a:xfrm>
            <a:off x="734775" y="4068875"/>
            <a:ext cx="7862100" cy="392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350">
                <a:solidFill>
                  <a:schemeClr val="dk1"/>
                </a:solidFill>
                <a:latin typeface="DM Sans"/>
                <a:ea typeface="DM Sans"/>
                <a:cs typeface="DM Sans"/>
                <a:sym typeface="DM Sans"/>
              </a:rPr>
              <a:t>¡Tenemos nuestro primer proyecto en funcionamiento!</a:t>
            </a:r>
            <a:endParaRPr b="1" sz="1350">
              <a:solidFill>
                <a:schemeClr val="dk1"/>
              </a:solidFill>
              <a:latin typeface="DM Sans"/>
              <a:ea typeface="DM Sans"/>
              <a:cs typeface="DM Sans"/>
              <a:sym typeface="DM Sans"/>
            </a:endParaRPr>
          </a:p>
        </p:txBody>
      </p:sp>
      <p:grpSp>
        <p:nvGrpSpPr>
          <p:cNvPr id="685" name="Google Shape;685;p133"/>
          <p:cNvGrpSpPr/>
          <p:nvPr/>
        </p:nvGrpSpPr>
        <p:grpSpPr>
          <a:xfrm>
            <a:off x="8326376" y="68423"/>
            <a:ext cx="738900" cy="738900"/>
            <a:chOff x="473351" y="619523"/>
            <a:chExt cx="738900" cy="738900"/>
          </a:xfrm>
        </p:grpSpPr>
        <p:sp>
          <p:nvSpPr>
            <p:cNvPr id="686" name="Google Shape;686;p13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133"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34"/>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Plantillas Django</a:t>
            </a:r>
            <a:endParaRPr b="1" sz="4000">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a:t>
            </a:r>
            <a:endParaRPr b="1" sz="4000">
              <a:solidFill>
                <a:schemeClr val="dk1"/>
              </a:solidFill>
              <a:latin typeface="DM Sans"/>
              <a:ea typeface="DM Sans"/>
              <a:cs typeface="DM Sans"/>
              <a:sym typeface="DM Sans"/>
            </a:endParaRPr>
          </a:p>
        </p:txBody>
      </p:sp>
      <p:sp>
        <p:nvSpPr>
          <p:cNvPr id="698" name="Google Shape;698;p135"/>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Son archivos que nos permiten separar la vista de la estética, es decir guardar en un archivo separado de todo lo que guardábamos en “documento”, para así enviar por la HttpsResponse.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99" name="Google Shape;699;p135"/>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Entonces, ¿podríamos decir que así se crea un template?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¡Exacto!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Recordemos que Django se basaba en Modelo,Vista, Template. </a:t>
            </a:r>
            <a:r>
              <a:rPr lang="es" sz="1350">
                <a:solidFill>
                  <a:schemeClr val="dk1"/>
                </a:solidFill>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00"/>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pSp>
        <p:nvGrpSpPr>
          <p:cNvPr id="704" name="Google Shape;704;p136"/>
          <p:cNvGrpSpPr/>
          <p:nvPr/>
        </p:nvGrpSpPr>
        <p:grpSpPr>
          <a:xfrm>
            <a:off x="4202556" y="994173"/>
            <a:ext cx="738900" cy="738900"/>
            <a:chOff x="974706" y="2467173"/>
            <a:chExt cx="738900" cy="738900"/>
          </a:xfrm>
        </p:grpSpPr>
        <p:sp>
          <p:nvSpPr>
            <p:cNvPr id="705" name="Google Shape;705;p13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13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07" name="Google Shape;707;p136"/>
          <p:cNvSpPr txBox="1"/>
          <p:nvPr/>
        </p:nvSpPr>
        <p:spPr>
          <a:xfrm>
            <a:off x="1461300" y="1940550"/>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Creando nuestro primer template.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08" name="Google Shape;708;p13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 20 minutos</a:t>
            </a:r>
            <a:endParaRPr b="1" sz="2000">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grpSp>
        <p:nvGrpSpPr>
          <p:cNvPr id="713" name="Google Shape;713;p137"/>
          <p:cNvGrpSpPr/>
          <p:nvPr/>
        </p:nvGrpSpPr>
        <p:grpSpPr>
          <a:xfrm>
            <a:off x="457347" y="468297"/>
            <a:ext cx="431074" cy="431074"/>
            <a:chOff x="974706" y="2467173"/>
            <a:chExt cx="738900" cy="738900"/>
          </a:xfrm>
        </p:grpSpPr>
        <p:sp>
          <p:nvSpPr>
            <p:cNvPr id="714" name="Google Shape;714;p13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13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16" name="Google Shape;716;p137"/>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nuestro primer template. </a:t>
            </a:r>
            <a:endParaRPr b="1" sz="4000">
              <a:solidFill>
                <a:schemeClr val="dk1"/>
              </a:solidFill>
              <a:latin typeface="DM Sans"/>
              <a:ea typeface="DM Sans"/>
              <a:cs typeface="DM Sans"/>
              <a:sym typeface="DM Sans"/>
            </a:endParaRPr>
          </a:p>
        </p:txBody>
      </p:sp>
      <p:pic>
        <p:nvPicPr>
          <p:cNvPr id="717" name="Google Shape;717;p1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18" name="Google Shape;718;p137"/>
          <p:cNvSpPr txBox="1"/>
          <p:nvPr/>
        </p:nvSpPr>
        <p:spPr>
          <a:xfrm>
            <a:off x="549525" y="2710938"/>
            <a:ext cx="4987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Vamos a crear nuestro primer template. Esto necesitará de un “template”, propiamente dicho, es decir, lo que se muestra. Además, necesitaremos un “contexto”, esto es, para manejar contenido que cambia, por ejemplo nuestro nombre en el ejercicio anterior. Y por último crear un “render” es decir, una transformación a página web.</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19" name="Google Shape;719;p13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725" name="Google Shape;725;p138"/>
          <p:cNvGrpSpPr/>
          <p:nvPr/>
        </p:nvGrpSpPr>
        <p:grpSpPr>
          <a:xfrm>
            <a:off x="386938" y="1772625"/>
            <a:ext cx="587100" cy="600300"/>
            <a:chOff x="-5909287" y="3037650"/>
            <a:chExt cx="587100" cy="600300"/>
          </a:xfrm>
        </p:grpSpPr>
        <p:sp>
          <p:nvSpPr>
            <p:cNvPr id="726" name="Google Shape;726;p138"/>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8"/>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grpSp>
        <p:nvGrpSpPr>
          <p:cNvPr id="728" name="Google Shape;728;p138"/>
          <p:cNvGrpSpPr/>
          <p:nvPr/>
        </p:nvGrpSpPr>
        <p:grpSpPr>
          <a:xfrm>
            <a:off x="5044000" y="1772625"/>
            <a:ext cx="587100" cy="600300"/>
            <a:chOff x="-1166562" y="1599375"/>
            <a:chExt cx="587100" cy="600300"/>
          </a:xfrm>
        </p:grpSpPr>
        <p:sp>
          <p:nvSpPr>
            <p:cNvPr id="729" name="Google Shape;729;p138"/>
            <p:cNvSpPr/>
            <p:nvPr/>
          </p:nvSpPr>
          <p:spPr>
            <a:xfrm>
              <a:off x="-1166562" y="16059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8"/>
            <p:cNvSpPr txBox="1"/>
            <p:nvPr/>
          </p:nvSpPr>
          <p:spPr>
            <a:xfrm>
              <a:off x="-1080175" y="159937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grpSp>
      <p:pic>
        <p:nvPicPr>
          <p:cNvPr id="731" name="Google Shape;731;p138"/>
          <p:cNvPicPr preferRelativeResize="0"/>
          <p:nvPr/>
        </p:nvPicPr>
        <p:blipFill>
          <a:blip r:embed="rId3">
            <a:alphaModFix/>
          </a:blip>
          <a:stretch>
            <a:fillRect/>
          </a:stretch>
        </p:blipFill>
        <p:spPr>
          <a:xfrm>
            <a:off x="5637947" y="3420789"/>
            <a:ext cx="3104381" cy="806875"/>
          </a:xfrm>
          <a:prstGeom prst="rect">
            <a:avLst/>
          </a:prstGeom>
          <a:noFill/>
          <a:ln>
            <a:noFill/>
          </a:ln>
        </p:spPr>
      </p:pic>
      <p:sp>
        <p:nvSpPr>
          <p:cNvPr id="732" name="Google Shape;732;p138"/>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Dentro del proyecto creamos una carpeta que se puede llamar plantillas.</a:t>
            </a:r>
            <a:endParaRPr sz="1350">
              <a:latin typeface="DM Sans"/>
              <a:ea typeface="DM Sans"/>
              <a:cs typeface="DM Sans"/>
              <a:sym typeface="DM Sans"/>
            </a:endParaRPr>
          </a:p>
        </p:txBody>
      </p:sp>
      <p:sp>
        <p:nvSpPr>
          <p:cNvPr id="733" name="Google Shape;733;p138"/>
          <p:cNvSpPr txBox="1"/>
          <p:nvPr/>
        </p:nvSpPr>
        <p:spPr>
          <a:xfrm>
            <a:off x="563795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Dentro de esa nueva carpeta creamos un archivo </a:t>
            </a:r>
            <a:r>
              <a:rPr lang="es" sz="1350">
                <a:solidFill>
                  <a:schemeClr val="dk1"/>
                </a:solidFill>
                <a:highlight>
                  <a:srgbClr val="EAFF6A"/>
                </a:highlight>
                <a:latin typeface="DM Sans"/>
                <a:ea typeface="DM Sans"/>
                <a:cs typeface="DM Sans"/>
                <a:sym typeface="DM Sans"/>
              </a:rPr>
              <a:t>template1.html</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734" name="Google Shape;734;p138"/>
          <p:cNvPicPr preferRelativeResize="0"/>
          <p:nvPr/>
        </p:nvPicPr>
        <p:blipFill>
          <a:blip r:embed="rId4">
            <a:alphaModFix/>
          </a:blip>
          <a:stretch>
            <a:fillRect/>
          </a:stretch>
        </p:blipFill>
        <p:spPr>
          <a:xfrm>
            <a:off x="1095875" y="2959000"/>
            <a:ext cx="2974800" cy="1505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740" name="Google Shape;740;p139"/>
          <p:cNvGrpSpPr/>
          <p:nvPr/>
        </p:nvGrpSpPr>
        <p:grpSpPr>
          <a:xfrm>
            <a:off x="386938" y="1772625"/>
            <a:ext cx="587100" cy="600300"/>
            <a:chOff x="-5909287" y="3037650"/>
            <a:chExt cx="587100" cy="600300"/>
          </a:xfrm>
        </p:grpSpPr>
        <p:sp>
          <p:nvSpPr>
            <p:cNvPr id="741" name="Google Shape;741;p139"/>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9"/>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sp>
        <p:nvSpPr>
          <p:cNvPr id="743" name="Google Shape;743;p139"/>
          <p:cNvSpPr txBox="1"/>
          <p:nvPr/>
        </p:nvSpPr>
        <p:spPr>
          <a:xfrm>
            <a:off x="1008300" y="1772625"/>
            <a:ext cx="3563700" cy="93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template1</a:t>
            </a:r>
            <a:r>
              <a:rPr lang="es" sz="1350">
                <a:solidFill>
                  <a:schemeClr val="dk1"/>
                </a:solidFill>
                <a:latin typeface="DM Sans"/>
                <a:ea typeface="DM Sans"/>
                <a:cs typeface="DM Sans"/>
                <a:sym typeface="DM Sans"/>
              </a:rPr>
              <a:t>, escribimos </a:t>
            </a:r>
            <a:r>
              <a:rPr lang="es" sz="1350">
                <a:solidFill>
                  <a:schemeClr val="dk1"/>
                </a:solidFill>
                <a:highlight>
                  <a:srgbClr val="EAFF6A"/>
                </a:highlight>
                <a:latin typeface="DM Sans"/>
                <a:ea typeface="DM Sans"/>
                <a:cs typeface="DM Sans"/>
                <a:sym typeface="DM Sans"/>
              </a:rPr>
              <a:t>html:5</a:t>
            </a:r>
            <a:r>
              <a:rPr lang="es" sz="1350">
                <a:solidFill>
                  <a:schemeClr val="dk1"/>
                </a:solidFill>
                <a:latin typeface="DM Sans"/>
                <a:ea typeface="DM Sans"/>
                <a:cs typeface="DM Sans"/>
                <a:sym typeface="DM Sans"/>
              </a:rPr>
              <a:t> y damos clic en “enter”.</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None/>
            </a:pPr>
            <a:r>
              <a:rPr lang="es" sz="1350">
                <a:solidFill>
                  <a:schemeClr val="dk1"/>
                </a:solidFill>
                <a:latin typeface="DM Sans"/>
                <a:ea typeface="DM Sans"/>
                <a:cs typeface="DM Sans"/>
                <a:sym typeface="DM Sans"/>
              </a:rPr>
              <a:t>Se crea automáticamente un esqueleto.</a:t>
            </a:r>
            <a:endParaRPr sz="1350">
              <a:solidFill>
                <a:schemeClr val="dk1"/>
              </a:solidFill>
              <a:latin typeface="DM Sans"/>
              <a:ea typeface="DM Sans"/>
              <a:cs typeface="DM Sans"/>
              <a:sym typeface="DM Sans"/>
            </a:endParaRPr>
          </a:p>
        </p:txBody>
      </p:sp>
      <p:pic>
        <p:nvPicPr>
          <p:cNvPr id="744" name="Google Shape;744;p139"/>
          <p:cNvPicPr preferRelativeResize="0"/>
          <p:nvPr/>
        </p:nvPicPr>
        <p:blipFill>
          <a:blip r:embed="rId3">
            <a:alphaModFix/>
          </a:blip>
          <a:stretch>
            <a:fillRect/>
          </a:stretch>
        </p:blipFill>
        <p:spPr>
          <a:xfrm>
            <a:off x="974050" y="2970650"/>
            <a:ext cx="4583450" cy="1313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40"/>
          <p:cNvPicPr preferRelativeResize="0"/>
          <p:nvPr/>
        </p:nvPicPr>
        <p:blipFill>
          <a:blip r:embed="rId3">
            <a:alphaModFix/>
          </a:blip>
          <a:stretch>
            <a:fillRect/>
          </a:stretch>
        </p:blipFill>
        <p:spPr>
          <a:xfrm>
            <a:off x="853500" y="2571738"/>
            <a:ext cx="3718499" cy="2269365"/>
          </a:xfrm>
          <a:prstGeom prst="rect">
            <a:avLst/>
          </a:prstGeom>
          <a:noFill/>
          <a:ln>
            <a:noFill/>
          </a:ln>
        </p:spPr>
      </p:pic>
      <p:pic>
        <p:nvPicPr>
          <p:cNvPr id="750" name="Google Shape;750;p140"/>
          <p:cNvPicPr preferRelativeResize="0"/>
          <p:nvPr/>
        </p:nvPicPr>
        <p:blipFill>
          <a:blip r:embed="rId4">
            <a:alphaModFix/>
          </a:blip>
          <a:stretch>
            <a:fillRect/>
          </a:stretch>
        </p:blipFill>
        <p:spPr>
          <a:xfrm>
            <a:off x="5189805" y="2778060"/>
            <a:ext cx="2946293" cy="1856728"/>
          </a:xfrm>
          <a:prstGeom prst="rect">
            <a:avLst/>
          </a:prstGeom>
          <a:noFill/>
          <a:ln>
            <a:noFill/>
          </a:ln>
        </p:spPr>
      </p:pic>
      <p:sp>
        <p:nvSpPr>
          <p:cNvPr id="751" name="Google Shape;751;p1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752" name="Google Shape;752;p140"/>
          <p:cNvGrpSpPr/>
          <p:nvPr/>
        </p:nvGrpSpPr>
        <p:grpSpPr>
          <a:xfrm>
            <a:off x="386938" y="1772625"/>
            <a:ext cx="587100" cy="600300"/>
            <a:chOff x="-5909287" y="3037650"/>
            <a:chExt cx="587100" cy="600300"/>
          </a:xfrm>
        </p:grpSpPr>
        <p:sp>
          <p:nvSpPr>
            <p:cNvPr id="753" name="Google Shape;753;p140"/>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0"/>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4</a:t>
              </a:r>
              <a:endParaRPr b="1" sz="3000">
                <a:solidFill>
                  <a:srgbClr val="000000"/>
                </a:solidFill>
                <a:latin typeface="DM Sans"/>
                <a:ea typeface="DM Sans"/>
                <a:cs typeface="DM Sans"/>
                <a:sym typeface="DM Sans"/>
              </a:endParaRPr>
            </a:p>
          </p:txBody>
        </p:sp>
      </p:grpSp>
      <p:sp>
        <p:nvSpPr>
          <p:cNvPr id="755" name="Google Shape;755;p140"/>
          <p:cNvSpPr txBox="1"/>
          <p:nvPr/>
        </p:nvSpPr>
        <p:spPr>
          <a:xfrm>
            <a:off x="1008300" y="1772625"/>
            <a:ext cx="35637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escribimos lo que queremos que se vea en nuestra página web.</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761" name="Google Shape;761;p141"/>
          <p:cNvGrpSpPr/>
          <p:nvPr/>
        </p:nvGrpSpPr>
        <p:grpSpPr>
          <a:xfrm>
            <a:off x="386938" y="1772625"/>
            <a:ext cx="587100" cy="600300"/>
            <a:chOff x="-5909287" y="3037650"/>
            <a:chExt cx="587100" cy="600300"/>
          </a:xfrm>
        </p:grpSpPr>
        <p:sp>
          <p:nvSpPr>
            <p:cNvPr id="762" name="Google Shape;762;p141"/>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1"/>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grpSp>
      <p:sp>
        <p:nvSpPr>
          <p:cNvPr id="764" name="Google Shape;764;p141"/>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5a. Llamamos a template1 desde una nueva vista (</a:t>
            </a:r>
            <a:r>
              <a:rPr lang="es" sz="1350">
                <a:solidFill>
                  <a:schemeClr val="dk1"/>
                </a:solidFill>
                <a:highlight>
                  <a:srgbClr val="EAFF6A"/>
                </a:highlight>
                <a:latin typeface="DM Sans"/>
                <a:ea typeface="DM Sans"/>
                <a:cs typeface="DM Sans"/>
                <a:sym typeface="DM Sans"/>
              </a:rPr>
              <a:t>probandoTemplate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pic>
        <p:nvPicPr>
          <p:cNvPr id="765" name="Google Shape;765;p141"/>
          <p:cNvPicPr preferRelativeResize="0"/>
          <p:nvPr/>
        </p:nvPicPr>
        <p:blipFill>
          <a:blip r:embed="rId3">
            <a:alphaModFix/>
          </a:blip>
          <a:stretch>
            <a:fillRect/>
          </a:stretch>
        </p:blipFill>
        <p:spPr>
          <a:xfrm>
            <a:off x="2106450" y="2437475"/>
            <a:ext cx="4931100" cy="2176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grpSp>
        <p:nvGrpSpPr>
          <p:cNvPr id="771" name="Google Shape;771;p142"/>
          <p:cNvGrpSpPr/>
          <p:nvPr/>
        </p:nvGrpSpPr>
        <p:grpSpPr>
          <a:xfrm>
            <a:off x="386938" y="1772625"/>
            <a:ext cx="587100" cy="600300"/>
            <a:chOff x="-5909287" y="3037650"/>
            <a:chExt cx="587100" cy="600300"/>
          </a:xfrm>
        </p:grpSpPr>
        <p:sp>
          <p:nvSpPr>
            <p:cNvPr id="772" name="Google Shape;772;p142"/>
            <p:cNvSpPr/>
            <p:nvPr/>
          </p:nvSpPr>
          <p:spPr>
            <a:xfrm>
              <a:off x="-5909287" y="304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2"/>
            <p:cNvSpPr txBox="1"/>
            <p:nvPr/>
          </p:nvSpPr>
          <p:spPr>
            <a:xfrm>
              <a:off x="-5822875" y="30376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grpSp>
      <p:sp>
        <p:nvSpPr>
          <p:cNvPr id="774" name="Google Shape;774;p142"/>
          <p:cNvSpPr txBox="1"/>
          <p:nvPr/>
        </p:nvSpPr>
        <p:spPr>
          <a:xfrm>
            <a:off x="1008300" y="1772625"/>
            <a:ext cx="35637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 sz="1350">
                <a:solidFill>
                  <a:schemeClr val="dk1"/>
                </a:solidFill>
                <a:latin typeface="DM Sans"/>
                <a:ea typeface="DM Sans"/>
                <a:cs typeface="DM Sans"/>
                <a:sym typeface="DM Sans"/>
              </a:rPr>
              <a:t>5b. Aquí crearemos el contexto y el render.</a:t>
            </a:r>
            <a:endParaRPr sz="1350">
              <a:solidFill>
                <a:schemeClr val="dk1"/>
              </a:solidFill>
              <a:latin typeface="DM Sans"/>
              <a:ea typeface="DM Sans"/>
              <a:cs typeface="DM Sans"/>
              <a:sym typeface="DM Sans"/>
            </a:endParaRPr>
          </a:p>
        </p:txBody>
      </p:sp>
      <p:pic>
        <p:nvPicPr>
          <p:cNvPr id="775" name="Google Shape;775;p142"/>
          <p:cNvPicPr preferRelativeResize="0"/>
          <p:nvPr/>
        </p:nvPicPr>
        <p:blipFill>
          <a:blip r:embed="rId3">
            <a:alphaModFix/>
          </a:blip>
          <a:stretch>
            <a:fillRect/>
          </a:stretch>
        </p:blipFill>
        <p:spPr>
          <a:xfrm>
            <a:off x="386950" y="2620863"/>
            <a:ext cx="3606028" cy="2055125"/>
          </a:xfrm>
          <a:prstGeom prst="rect">
            <a:avLst/>
          </a:prstGeom>
          <a:noFill/>
          <a:ln>
            <a:noFill/>
          </a:ln>
        </p:spPr>
      </p:pic>
      <p:pic>
        <p:nvPicPr>
          <p:cNvPr id="776" name="Google Shape;776;p142"/>
          <p:cNvPicPr preferRelativeResize="0"/>
          <p:nvPr/>
        </p:nvPicPr>
        <p:blipFill>
          <a:blip r:embed="rId4">
            <a:alphaModFix/>
          </a:blip>
          <a:stretch>
            <a:fillRect/>
          </a:stretch>
        </p:blipFill>
        <p:spPr>
          <a:xfrm>
            <a:off x="4281650" y="3025803"/>
            <a:ext cx="4332800" cy="13554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¿Qué hemos logrado?</a:t>
            </a:r>
            <a:endParaRPr b="1" sz="3500">
              <a:solidFill>
                <a:schemeClr val="lt1"/>
              </a:solidFill>
              <a:latin typeface="DM Sans"/>
              <a:ea typeface="DM Sans"/>
              <a:cs typeface="DM Sans"/>
              <a:sym typeface="DM Sans"/>
            </a:endParaRPr>
          </a:p>
        </p:txBody>
      </p:sp>
      <p:sp>
        <p:nvSpPr>
          <p:cNvPr id="783" name="Google Shape;783;p143"/>
          <p:cNvSpPr txBox="1"/>
          <p:nvPr/>
        </p:nvSpPr>
        <p:spPr>
          <a:xfrm>
            <a:off x="3747400" y="2037900"/>
            <a:ext cx="4368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Logramos separar lo que construye a la página web, es decir el </a:t>
            </a:r>
            <a:r>
              <a:rPr b="1" lang="es" sz="1350">
                <a:latin typeface="DM Sans"/>
                <a:ea typeface="DM Sans"/>
                <a:cs typeface="DM Sans"/>
                <a:sym typeface="DM Sans"/>
              </a:rPr>
              <a:t>HTML</a:t>
            </a:r>
            <a:r>
              <a:rPr lang="es" sz="1350">
                <a:latin typeface="DM Sans"/>
                <a:ea typeface="DM Sans"/>
                <a:cs typeface="DM Sans"/>
                <a:sym typeface="DM Sans"/>
              </a:rPr>
              <a:t>, del procesamiento de los datos dado por la vista.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esta manera podemos tener un diseñador trabajando en el HTML y nosotros desarrollando en </a:t>
            </a:r>
            <a:r>
              <a:rPr b="1" lang="es" sz="1350">
                <a:latin typeface="DM Sans"/>
                <a:ea typeface="DM Sans"/>
                <a:cs typeface="DM Sans"/>
                <a:sym typeface="DM Sans"/>
              </a:rPr>
              <a:t>Python/Django</a:t>
            </a:r>
            <a:r>
              <a:rPr lang="es" sz="1350">
                <a:latin typeface="DM Sans"/>
                <a:ea typeface="DM Sans"/>
                <a:cs typeface="DM Sans"/>
                <a:sym typeface="DM Sans"/>
              </a:rPr>
              <a:t> sin saber nada de HTML.</a:t>
            </a:r>
            <a:endParaRPr sz="1350">
              <a:latin typeface="DM Sans"/>
              <a:ea typeface="DM Sans"/>
              <a:cs typeface="DM Sans"/>
              <a:sym typeface="DM Sans"/>
            </a:endParaRPr>
          </a:p>
        </p:txBody>
      </p:sp>
      <p:pic>
        <p:nvPicPr>
          <p:cNvPr id="784" name="Google Shape;784;p143"/>
          <p:cNvPicPr preferRelativeResize="0"/>
          <p:nvPr/>
        </p:nvPicPr>
        <p:blipFill>
          <a:blip r:embed="rId3">
            <a:alphaModFix/>
          </a:blip>
          <a:stretch>
            <a:fillRect/>
          </a:stretch>
        </p:blipFill>
        <p:spPr>
          <a:xfrm>
            <a:off x="1461299" y="2181300"/>
            <a:ext cx="1144800" cy="114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4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90" name="Google Shape;790;p144"/>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Crear un primer proyecto en Django.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Crear primeras vistas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Relacionar un template con una vista.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Entornos virtuales en Python</a:t>
            </a:r>
            <a:endParaRPr sz="1350">
              <a:solidFill>
                <a:schemeClr val="lt1"/>
              </a:solidFill>
              <a:latin typeface="DM Sans"/>
              <a:ea typeface="DM Sans"/>
              <a:cs typeface="DM Sans"/>
              <a:sym typeface="DM Sans"/>
            </a:endParaRPr>
          </a:p>
        </p:txBody>
      </p:sp>
      <p:sp>
        <p:nvSpPr>
          <p:cNvPr id="791" name="Google Shape;791;p144"/>
          <p:cNvSpPr txBox="1"/>
          <p:nvPr/>
        </p:nvSpPr>
        <p:spPr>
          <a:xfrm>
            <a:off x="2109143" y="3788238"/>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 instalación, configuración, repositorio y ramas. </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GitHub: definición, creación de repositorio, suba de proyecto. </a:t>
            </a:r>
            <a:endParaRPr sz="135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63" name="Google Shape;363;p101"/>
          <p:cNvPicPr preferRelativeResize="0"/>
          <p:nvPr/>
        </p:nvPicPr>
        <p:blipFill>
          <a:blip r:embed="rId3">
            <a:alphaModFix/>
          </a:blip>
          <a:stretch>
            <a:fillRect/>
          </a:stretch>
        </p:blipFill>
        <p:spPr>
          <a:xfrm>
            <a:off x="2172438" y="1237133"/>
            <a:ext cx="196975" cy="196975"/>
          </a:xfrm>
          <a:prstGeom prst="rect">
            <a:avLst/>
          </a:prstGeom>
          <a:noFill/>
          <a:ln>
            <a:noFill/>
          </a:ln>
        </p:spPr>
      </p:pic>
      <p:sp>
        <p:nvSpPr>
          <p:cNvPr id="364" name="Google Shape;364;p101"/>
          <p:cNvSpPr txBox="1"/>
          <p:nvPr/>
        </p:nvSpPr>
        <p:spPr>
          <a:xfrm>
            <a:off x="2690561" y="11434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el control de versiones </a:t>
            </a:r>
            <a:r>
              <a:rPr lang="es" sz="1350">
                <a:solidFill>
                  <a:schemeClr val="lt1"/>
                </a:solidFill>
                <a:latin typeface="DM Sans"/>
                <a:ea typeface="DM Sans"/>
                <a:cs typeface="DM Sans"/>
                <a:sym typeface="DM Sans"/>
              </a:rPr>
              <a:t>líder</a:t>
            </a:r>
            <a:r>
              <a:rPr lang="es" sz="1350">
                <a:solidFill>
                  <a:schemeClr val="lt1"/>
                </a:solidFill>
                <a:latin typeface="DM Sans"/>
                <a:ea typeface="DM Sans"/>
                <a:cs typeface="DM Sans"/>
                <a:sym typeface="DM Sans"/>
              </a:rPr>
              <a:t> (GIT). </a:t>
            </a:r>
            <a:endParaRPr sz="1350">
              <a:solidFill>
                <a:schemeClr val="lt1"/>
              </a:solidFill>
              <a:latin typeface="DM Sans"/>
              <a:ea typeface="DM Sans"/>
              <a:cs typeface="DM Sans"/>
              <a:sym typeface="DM Sans"/>
            </a:endParaRPr>
          </a:p>
        </p:txBody>
      </p:sp>
      <p:pic>
        <p:nvPicPr>
          <p:cNvPr id="365" name="Google Shape;365;p101"/>
          <p:cNvPicPr preferRelativeResize="0"/>
          <p:nvPr/>
        </p:nvPicPr>
        <p:blipFill>
          <a:blip r:embed="rId3">
            <a:alphaModFix/>
          </a:blip>
          <a:stretch>
            <a:fillRect/>
          </a:stretch>
        </p:blipFill>
        <p:spPr>
          <a:xfrm>
            <a:off x="2172138" y="1969445"/>
            <a:ext cx="196975" cy="196975"/>
          </a:xfrm>
          <a:prstGeom prst="rect">
            <a:avLst/>
          </a:prstGeom>
          <a:noFill/>
          <a:ln>
            <a:noFill/>
          </a:ln>
        </p:spPr>
      </p:pic>
      <p:sp>
        <p:nvSpPr>
          <p:cNvPr id="366" name="Google Shape;366;p101"/>
          <p:cNvSpPr txBox="1"/>
          <p:nvPr/>
        </p:nvSpPr>
        <p:spPr>
          <a:xfrm>
            <a:off x="2690561" y="18737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un proyecto y versiones con GIT. </a:t>
            </a:r>
            <a:endParaRPr sz="1350">
              <a:solidFill>
                <a:schemeClr val="lt1"/>
              </a:solidFill>
              <a:latin typeface="DM Sans"/>
              <a:ea typeface="DM Sans"/>
              <a:cs typeface="DM Sans"/>
              <a:sym typeface="DM Sans"/>
            </a:endParaRPr>
          </a:p>
        </p:txBody>
      </p:sp>
      <p:pic>
        <p:nvPicPr>
          <p:cNvPr id="367" name="Google Shape;367;p101"/>
          <p:cNvPicPr preferRelativeResize="0"/>
          <p:nvPr/>
        </p:nvPicPr>
        <p:blipFill>
          <a:blip r:embed="rId3">
            <a:alphaModFix/>
          </a:blip>
          <a:stretch>
            <a:fillRect/>
          </a:stretch>
        </p:blipFill>
        <p:spPr>
          <a:xfrm>
            <a:off x="2172138" y="2701758"/>
            <a:ext cx="196975" cy="196975"/>
          </a:xfrm>
          <a:prstGeom prst="rect">
            <a:avLst/>
          </a:prstGeom>
          <a:noFill/>
          <a:ln>
            <a:noFill/>
          </a:ln>
        </p:spPr>
      </p:pic>
      <p:sp>
        <p:nvSpPr>
          <p:cNvPr id="368" name="Google Shape;368;p101"/>
          <p:cNvSpPr txBox="1"/>
          <p:nvPr/>
        </p:nvSpPr>
        <p:spPr>
          <a:xfrm>
            <a:off x="2690561" y="26040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el repositorio GITHUB. </a:t>
            </a:r>
            <a:endParaRPr sz="1350">
              <a:solidFill>
                <a:schemeClr val="lt1"/>
              </a:solidFill>
              <a:latin typeface="DM Sans"/>
              <a:ea typeface="DM Sans"/>
              <a:cs typeface="DM Sans"/>
              <a:sym typeface="DM Sans"/>
            </a:endParaRPr>
          </a:p>
        </p:txBody>
      </p:sp>
      <p:cxnSp>
        <p:nvCxnSpPr>
          <p:cNvPr id="369" name="Google Shape;369;p101"/>
          <p:cNvCxnSpPr>
            <a:stCxn id="363" idx="2"/>
            <a:endCxn id="365" idx="0"/>
          </p:cNvCxnSpPr>
          <p:nvPr/>
        </p:nvCxnSpPr>
        <p:spPr>
          <a:xfrm flipH="1" rot="-5400000">
            <a:off x="2003625" y="1701408"/>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370" name="Google Shape;370;p101"/>
          <p:cNvCxnSpPr>
            <a:stCxn id="365" idx="2"/>
            <a:endCxn id="367" idx="0"/>
          </p:cNvCxnSpPr>
          <p:nvPr/>
        </p:nvCxnSpPr>
        <p:spPr>
          <a:xfrm flipH="1" rot="-5400000">
            <a:off x="2003325" y="2433720"/>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pic>
        <p:nvPicPr>
          <p:cNvPr id="371" name="Google Shape;371;p101"/>
          <p:cNvPicPr preferRelativeResize="0"/>
          <p:nvPr/>
        </p:nvPicPr>
        <p:blipFill>
          <a:blip r:embed="rId3">
            <a:alphaModFix/>
          </a:blip>
          <a:stretch>
            <a:fillRect/>
          </a:stretch>
        </p:blipFill>
        <p:spPr>
          <a:xfrm>
            <a:off x="2180735" y="3090133"/>
            <a:ext cx="196975" cy="196975"/>
          </a:xfrm>
          <a:prstGeom prst="rect">
            <a:avLst/>
          </a:prstGeom>
          <a:noFill/>
          <a:ln>
            <a:noFill/>
          </a:ln>
        </p:spPr>
      </p:pic>
      <p:sp>
        <p:nvSpPr>
          <p:cNvPr id="372" name="Google Shape;372;p101"/>
          <p:cNvSpPr txBox="1"/>
          <p:nvPr/>
        </p:nvSpPr>
        <p:spPr>
          <a:xfrm>
            <a:off x="2698858" y="29964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Realizar </a:t>
            </a:r>
            <a:r>
              <a:rPr lang="es" sz="1350">
                <a:solidFill>
                  <a:schemeClr val="lt1"/>
                </a:solidFill>
                <a:latin typeface="DM Sans"/>
                <a:ea typeface="DM Sans"/>
                <a:cs typeface="DM Sans"/>
                <a:sym typeface="DM Sans"/>
              </a:rPr>
              <a:t>los comandos básicos de Django. </a:t>
            </a:r>
            <a:endParaRPr sz="1350">
              <a:solidFill>
                <a:schemeClr val="lt1"/>
              </a:solidFill>
              <a:latin typeface="DM Sans"/>
              <a:ea typeface="DM Sans"/>
              <a:cs typeface="DM Sans"/>
              <a:sym typeface="DM Sans"/>
            </a:endParaRPr>
          </a:p>
        </p:txBody>
      </p:sp>
      <p:pic>
        <p:nvPicPr>
          <p:cNvPr id="373" name="Google Shape;373;p101"/>
          <p:cNvPicPr preferRelativeResize="0"/>
          <p:nvPr/>
        </p:nvPicPr>
        <p:blipFill>
          <a:blip r:embed="rId3">
            <a:alphaModFix/>
          </a:blip>
          <a:stretch>
            <a:fillRect/>
          </a:stretch>
        </p:blipFill>
        <p:spPr>
          <a:xfrm>
            <a:off x="2180435" y="3822445"/>
            <a:ext cx="196975" cy="196975"/>
          </a:xfrm>
          <a:prstGeom prst="rect">
            <a:avLst/>
          </a:prstGeom>
          <a:noFill/>
          <a:ln>
            <a:noFill/>
          </a:ln>
        </p:spPr>
      </p:pic>
      <p:sp>
        <p:nvSpPr>
          <p:cNvPr id="374" name="Google Shape;374;p101"/>
          <p:cNvSpPr txBox="1"/>
          <p:nvPr/>
        </p:nvSpPr>
        <p:spPr>
          <a:xfrm>
            <a:off x="2698858" y="37267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MVC creando las primeras vistas.</a:t>
            </a:r>
            <a:endParaRPr sz="1350">
              <a:solidFill>
                <a:schemeClr val="lt1"/>
              </a:solidFill>
              <a:latin typeface="DM Sans"/>
              <a:ea typeface="DM Sans"/>
              <a:cs typeface="DM Sans"/>
              <a:sym typeface="DM Sans"/>
            </a:endParaRPr>
          </a:p>
        </p:txBody>
      </p:sp>
      <p:pic>
        <p:nvPicPr>
          <p:cNvPr id="375" name="Google Shape;375;p101"/>
          <p:cNvPicPr preferRelativeResize="0"/>
          <p:nvPr/>
        </p:nvPicPr>
        <p:blipFill>
          <a:blip r:embed="rId3">
            <a:alphaModFix/>
          </a:blip>
          <a:stretch>
            <a:fillRect/>
          </a:stretch>
        </p:blipFill>
        <p:spPr>
          <a:xfrm>
            <a:off x="2180435" y="4554758"/>
            <a:ext cx="196975" cy="196975"/>
          </a:xfrm>
          <a:prstGeom prst="rect">
            <a:avLst/>
          </a:prstGeom>
          <a:noFill/>
          <a:ln>
            <a:noFill/>
          </a:ln>
        </p:spPr>
      </p:pic>
      <p:sp>
        <p:nvSpPr>
          <p:cNvPr id="376" name="Google Shape;376;p101"/>
          <p:cNvSpPr txBox="1"/>
          <p:nvPr/>
        </p:nvSpPr>
        <p:spPr>
          <a:xfrm>
            <a:off x="2698858" y="445703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el uso de templates</a:t>
            </a:r>
            <a:endParaRPr sz="1350">
              <a:solidFill>
                <a:schemeClr val="lt1"/>
              </a:solidFill>
              <a:latin typeface="DM Sans"/>
              <a:ea typeface="DM Sans"/>
              <a:cs typeface="DM Sans"/>
              <a:sym typeface="DM Sans"/>
            </a:endParaRPr>
          </a:p>
        </p:txBody>
      </p:sp>
      <p:cxnSp>
        <p:nvCxnSpPr>
          <p:cNvPr id="377" name="Google Shape;377;p101"/>
          <p:cNvCxnSpPr>
            <a:stCxn id="371" idx="2"/>
            <a:endCxn id="373" idx="0"/>
          </p:cNvCxnSpPr>
          <p:nvPr/>
        </p:nvCxnSpPr>
        <p:spPr>
          <a:xfrm flipH="1" rot="-5400000">
            <a:off x="2011923" y="3554408"/>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378" name="Google Shape;378;p101"/>
          <p:cNvCxnSpPr>
            <a:stCxn id="373" idx="2"/>
            <a:endCxn id="375" idx="0"/>
          </p:cNvCxnSpPr>
          <p:nvPr/>
        </p:nvCxnSpPr>
        <p:spPr>
          <a:xfrm flipH="1" rot="-5400000">
            <a:off x="2011623" y="4286720"/>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4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47"/>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3100">
                <a:solidFill>
                  <a:srgbClr val="EAFF6A"/>
                </a:solidFill>
                <a:latin typeface="DM Sans"/>
                <a:ea typeface="DM Sans"/>
                <a:cs typeface="DM Sans"/>
                <a:sym typeface="DM Sans"/>
              </a:rPr>
              <a:t>Educación digital</a:t>
            </a:r>
            <a:br>
              <a:rPr b="1" lang="es" sz="3100">
                <a:solidFill>
                  <a:srgbClr val="EAFF6A"/>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rgbClr val="EAFF6A"/>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0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384" name="Google Shape;384;p10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2"/>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386" name="Google Shape;386;p102"/>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387" name="Google Shape;387;p102"/>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393" name="Google Shape;393;p103"/>
          <p:cNvSpPr txBox="1"/>
          <p:nvPr/>
        </p:nvSpPr>
        <p:spPr>
          <a:xfrm>
            <a:off x="473350" y="1908175"/>
            <a:ext cx="580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Un sistema que registra los cambios realizados sobre un archivo o conjunto de archivos a lo largo del tiempo.</a:t>
            </a:r>
            <a:endParaRPr sz="1350">
              <a:latin typeface="DM Sans"/>
              <a:ea typeface="DM Sans"/>
              <a:cs typeface="DM Sans"/>
              <a:sym typeface="DM Sans"/>
            </a:endParaRPr>
          </a:p>
        </p:txBody>
      </p:sp>
      <p:pic>
        <p:nvPicPr>
          <p:cNvPr id="394" name="Google Shape;394;p103"/>
          <p:cNvPicPr preferRelativeResize="0"/>
          <p:nvPr/>
        </p:nvPicPr>
        <p:blipFill>
          <a:blip r:embed="rId3">
            <a:alphaModFix/>
          </a:blip>
          <a:stretch>
            <a:fillRect/>
          </a:stretch>
        </p:blipFill>
        <p:spPr>
          <a:xfrm>
            <a:off x="7245712" y="2296863"/>
            <a:ext cx="1315325" cy="549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400" name="Google Shape;400;p104"/>
          <p:cNvSpPr txBox="1"/>
          <p:nvPr/>
        </p:nvSpPr>
        <p:spPr>
          <a:xfrm>
            <a:off x="473350" y="1908175"/>
            <a:ext cx="58092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t>
            </a:r>
            <a:r>
              <a:rPr lang="es" sz="1350">
                <a:solidFill>
                  <a:schemeClr val="dk1"/>
                </a:solidFill>
                <a:latin typeface="DM Sans"/>
                <a:ea typeface="DM Sans"/>
                <a:cs typeface="DM Sans"/>
                <a:sym typeface="DM Sans"/>
              </a:rPr>
              <a:t>on GIT, podemos ir a versiones anteriores, muy útil para errores y para la organización.</a:t>
            </a:r>
            <a:endParaRPr sz="1350">
              <a:solidFill>
                <a:schemeClr val="dk1"/>
              </a:solidFill>
              <a:latin typeface="DM Sans"/>
              <a:ea typeface="DM Sans"/>
              <a:cs typeface="DM Sans"/>
              <a:sym typeface="DM Sans"/>
            </a:endParaRPr>
          </a:p>
        </p:txBody>
      </p:sp>
      <p:pic>
        <p:nvPicPr>
          <p:cNvPr id="401" name="Google Shape;401;p104"/>
          <p:cNvPicPr preferRelativeResize="0"/>
          <p:nvPr/>
        </p:nvPicPr>
        <p:blipFill>
          <a:blip r:embed="rId3">
            <a:alphaModFix/>
          </a:blip>
          <a:stretch>
            <a:fillRect/>
          </a:stretch>
        </p:blipFill>
        <p:spPr>
          <a:xfrm>
            <a:off x="751138" y="2976225"/>
            <a:ext cx="3365705" cy="1540874"/>
          </a:xfrm>
          <a:prstGeom prst="rect">
            <a:avLst/>
          </a:prstGeom>
          <a:noFill/>
          <a:ln>
            <a:noFill/>
          </a:ln>
        </p:spPr>
      </p:pic>
      <p:pic>
        <p:nvPicPr>
          <p:cNvPr id="402" name="Google Shape;402;p104"/>
          <p:cNvPicPr preferRelativeResize="0"/>
          <p:nvPr/>
        </p:nvPicPr>
        <p:blipFill>
          <a:blip r:embed="rId4">
            <a:alphaModFix/>
          </a:blip>
          <a:stretch>
            <a:fillRect/>
          </a:stretch>
        </p:blipFill>
        <p:spPr>
          <a:xfrm>
            <a:off x="4534569" y="2976225"/>
            <a:ext cx="3858292" cy="15379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Relación entre GIT y GITHUB</a:t>
            </a:r>
            <a:endParaRPr b="1" sz="4000">
              <a:solidFill>
                <a:schemeClr val="dk1"/>
              </a:solidFill>
              <a:latin typeface="DM Sans"/>
              <a:ea typeface="DM Sans"/>
              <a:cs typeface="DM Sans"/>
              <a:sym typeface="DM Sans"/>
            </a:endParaRPr>
          </a:p>
        </p:txBody>
      </p:sp>
      <p:pic>
        <p:nvPicPr>
          <p:cNvPr id="408" name="Google Shape;408;p105"/>
          <p:cNvPicPr preferRelativeResize="0"/>
          <p:nvPr/>
        </p:nvPicPr>
        <p:blipFill>
          <a:blip r:embed="rId3">
            <a:alphaModFix/>
          </a:blip>
          <a:stretch>
            <a:fillRect/>
          </a:stretch>
        </p:blipFill>
        <p:spPr>
          <a:xfrm>
            <a:off x="1326338" y="1537903"/>
            <a:ext cx="6491314" cy="306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